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6" r:id="rId3"/>
    <p:sldId id="267" r:id="rId4"/>
    <p:sldId id="270" r:id="rId5"/>
    <p:sldId id="271" r:id="rId6"/>
    <p:sldId id="269" r:id="rId7"/>
    <p:sldId id="257" r:id="rId8"/>
    <p:sldId id="268" r:id="rId9"/>
    <p:sldId id="272" r:id="rId10"/>
    <p:sldId id="273" r:id="rId11"/>
    <p:sldId id="279" r:id="rId12"/>
    <p:sldId id="280" r:id="rId13"/>
    <p:sldId id="275" r:id="rId14"/>
    <p:sldId id="261" r:id="rId15"/>
    <p:sldId id="274" r:id="rId16"/>
    <p:sldId id="262" r:id="rId17"/>
    <p:sldId id="263" r:id="rId18"/>
    <p:sldId id="276" r:id="rId19"/>
    <p:sldId id="281" r:id="rId20"/>
    <p:sldId id="282" r:id="rId21"/>
    <p:sldId id="289" r:id="rId22"/>
    <p:sldId id="283" r:id="rId23"/>
    <p:sldId id="284" r:id="rId24"/>
    <p:sldId id="285" r:id="rId25"/>
    <p:sldId id="286" r:id="rId26"/>
    <p:sldId id="287" r:id="rId27"/>
    <p:sldId id="288" r:id="rId28"/>
    <p:sldId id="278" r:id="rId29"/>
    <p:sldId id="26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6" autoAdjust="0"/>
    <p:restoredTop sz="94660"/>
  </p:normalViewPr>
  <p:slideViewPr>
    <p:cSldViewPr>
      <p:cViewPr varScale="1">
        <p:scale>
          <a:sx n="103" d="100"/>
          <a:sy n="103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152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52FBF-E642-44C0-95D1-F5BE456BD568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281FD-6321-422D-973A-3ABD0699B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69BD2-A70A-48B4-8DC4-4BD0F3840E41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847A7-7401-4FD0-AFA9-CBA67C73A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5396E4-0063-4F79-AB7D-1AE3351295E4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EF5AB5-CD4F-4D61-9B8F-63D7E2B8D5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ydravm.org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aad@vt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1673352"/>
          </a:xfrm>
        </p:spPr>
        <p:txBody>
          <a:bodyPr>
            <a:noAutofit/>
          </a:bodyPr>
          <a:lstStyle/>
          <a:p>
            <a:r>
              <a:rPr lang="en-US" sz="3600" dirty="0" smtClean="0"/>
              <a:t>Hydra VM: Extracting Parallelization From Legacy Code Using STM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0"/>
            <a:ext cx="3048000" cy="6858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Mohamed. M. </a:t>
            </a:r>
            <a:r>
              <a:rPr lang="en-US" u="sng" dirty="0" err="1" smtClean="0"/>
              <a:t>Saad</a:t>
            </a:r>
            <a:endParaRPr lang="en-US" u="sng" dirty="0" smtClean="0"/>
          </a:p>
          <a:p>
            <a:r>
              <a:rPr lang="en-US" dirty="0" smtClean="0"/>
              <a:t>Mohamed A. </a:t>
            </a:r>
            <a:r>
              <a:rPr lang="en-US" dirty="0" err="1" smtClean="0"/>
              <a:t>Mohamedin</a:t>
            </a:r>
            <a:r>
              <a:rPr lang="en-US" dirty="0" smtClean="0"/>
              <a:t> &amp;</a:t>
            </a:r>
          </a:p>
          <a:p>
            <a:r>
              <a:rPr lang="en-US" dirty="0" smtClean="0"/>
              <a:t>Prof. </a:t>
            </a:r>
            <a:r>
              <a:rPr lang="en-US" dirty="0" err="1" smtClean="0"/>
              <a:t>Binoy</a:t>
            </a:r>
            <a:r>
              <a:rPr lang="en-US" dirty="0" smtClean="0"/>
              <a:t> </a:t>
            </a:r>
            <a:r>
              <a:rPr lang="en-US" dirty="0" err="1" smtClean="0"/>
              <a:t>Ravindran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5181600"/>
            <a:ext cx="5943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VT-MENA Program</a:t>
            </a:r>
          </a:p>
          <a:p>
            <a:r>
              <a:rPr lang="en-US" sz="1600" dirty="0" smtClean="0"/>
              <a:t>Electrical &amp; Computer Engineering Department</a:t>
            </a:r>
          </a:p>
          <a:p>
            <a:r>
              <a:rPr lang="en-US" sz="1600" dirty="0"/>
              <a:t>Virginia Polytechnic Institute and State University</a:t>
            </a:r>
            <a:endParaRPr lang="en-US" sz="1600" dirty="0" smtClean="0"/>
          </a:p>
          <a:p>
            <a:endParaRPr kumimoji="0" lang="en-US" sz="16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G:\HyFlow\presentation\poster\L_logo-with-tagl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161815"/>
            <a:ext cx="2209800" cy="705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000" i="1" dirty="0" smtClean="0"/>
              <a:t>Simplifies parallel programming by allowing a group of load and store instructions to execute in an </a:t>
            </a:r>
            <a:r>
              <a:rPr lang="en-US" sz="2000" b="1" i="1" u="sng" dirty="0" smtClean="0"/>
              <a:t>atomic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way using additional primitives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2004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Example (Money Transfer):</a:t>
            </a:r>
          </a:p>
          <a:p>
            <a:r>
              <a:rPr lang="en-US" sz="1600" dirty="0" smtClean="0"/>
              <a:t>	……</a:t>
            </a:r>
          </a:p>
          <a:p>
            <a:r>
              <a:rPr lang="en-US" sz="1600" dirty="0" smtClean="0"/>
              <a:t>	……</a:t>
            </a:r>
          </a:p>
          <a:p>
            <a:r>
              <a:rPr lang="en-US" sz="1600" b="1" dirty="0" smtClean="0"/>
              <a:t>	START-TRANSACTION</a:t>
            </a:r>
          </a:p>
          <a:p>
            <a:r>
              <a:rPr lang="en-US" sz="1600" dirty="0" smtClean="0"/>
              <a:t>	from = from - amount </a:t>
            </a:r>
          </a:p>
          <a:p>
            <a:r>
              <a:rPr lang="en-US" sz="1600" dirty="0" smtClean="0"/>
              <a:t>	to = to + amount </a:t>
            </a:r>
          </a:p>
          <a:p>
            <a:r>
              <a:rPr lang="en-US" sz="1600" b="1" dirty="0" smtClean="0"/>
              <a:t>	END-TRANSACTION </a:t>
            </a:r>
            <a:r>
              <a:rPr lang="en-US" sz="1600" dirty="0" smtClean="0"/>
              <a:t>	……</a:t>
            </a:r>
          </a:p>
          <a:p>
            <a:r>
              <a:rPr lang="en-US" sz="1600" dirty="0" smtClean="0"/>
              <a:t>	……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54102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</a:rPr>
              <a:t>Commit</a:t>
            </a:r>
          </a:p>
          <a:p>
            <a:pPr algn="ctr"/>
            <a:r>
              <a:rPr lang="en-US" b="1" dirty="0" smtClean="0">
                <a:latin typeface="Arial Black" pitchFamily="34" charset="0"/>
              </a:rPr>
              <a:t>or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Rollback &amp; Retry</a:t>
            </a:r>
          </a:p>
        </p:txBody>
      </p:sp>
      <p:pic>
        <p:nvPicPr>
          <p:cNvPr id="7" name="Picture 3" descr="C:\Users\Mohamed\AppData\Local\Microsoft\Windows\Temporary Internet Files\Content.IE5\CL1YAFHE\MC9002420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124200"/>
            <a:ext cx="700836" cy="517855"/>
          </a:xfrm>
          <a:prstGeom prst="rect">
            <a:avLst/>
          </a:prstGeom>
          <a:noFill/>
        </p:spPr>
      </p:pic>
      <p:pic>
        <p:nvPicPr>
          <p:cNvPr id="9" name="Picture 3" descr="C:\Users\Mohamed\AppData\Local\Microsoft\Windows\Temporary Internet Files\Content.IE5\CL1YAFHE\MC9002420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6742" y="4191000"/>
            <a:ext cx="700836" cy="51785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187084" y="3429000"/>
            <a:ext cx="1046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7084" y="3962400"/>
            <a:ext cx="106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42542" y="43434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0480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2819401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account1</a:t>
            </a:r>
            <a:r>
              <a:rPr lang="en-US" sz="1600" i="1" baseline="-25000" dirty="0" smtClean="0"/>
              <a:t>y</a:t>
            </a:r>
          </a:p>
          <a:p>
            <a:r>
              <a:rPr lang="en-US" sz="1600" i="1" dirty="0" smtClean="0"/>
              <a:t>account2</a:t>
            </a:r>
            <a:r>
              <a:rPr lang="en-US" sz="1600" i="1" baseline="-25000" dirty="0" smtClean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0" y="42920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account1</a:t>
            </a:r>
            <a:r>
              <a:rPr lang="en-US" sz="1600" i="1" baseline="-25000" dirty="0" smtClean="0"/>
              <a:t>x</a:t>
            </a:r>
          </a:p>
          <a:p>
            <a:r>
              <a:rPr lang="en-US" sz="1600" i="1" dirty="0" smtClean="0"/>
              <a:t>account2</a:t>
            </a:r>
            <a:r>
              <a:rPr lang="en-US" sz="1600" i="1" baseline="-25000" dirty="0" smtClean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Each transaction has </a:t>
            </a:r>
            <a:r>
              <a:rPr lang="en-US" sz="2400" b="1" i="1" u="sng" dirty="0" err="1" smtClean="0"/>
              <a:t>ReadSet</a:t>
            </a:r>
            <a:r>
              <a:rPr lang="en-US" sz="2400" dirty="0" smtClean="0"/>
              <a:t> &amp; </a:t>
            </a:r>
            <a:r>
              <a:rPr lang="en-US" sz="2400" b="1" i="1" u="sng" dirty="0" err="1" smtClean="0"/>
              <a:t>WriteSet</a:t>
            </a:r>
            <a:endParaRPr lang="en-US" sz="2400" b="1" i="1" u="sng" dirty="0" smtClean="0"/>
          </a:p>
          <a:p>
            <a:r>
              <a:rPr lang="en-US" sz="2400" dirty="0" smtClean="0"/>
              <a:t>Transactions conflict if have the same variable(s) at </a:t>
            </a:r>
            <a:r>
              <a:rPr lang="en-US" sz="2400" dirty="0" err="1" smtClean="0"/>
              <a:t>ReadSet</a:t>
            </a:r>
            <a:r>
              <a:rPr lang="en-US" sz="2400" dirty="0" smtClean="0"/>
              <a:t> / </a:t>
            </a:r>
            <a:r>
              <a:rPr lang="en-US" sz="2400" dirty="0" err="1" smtClean="0"/>
              <a:t>WriteSet</a:t>
            </a:r>
            <a:endParaRPr lang="en-US" sz="2400" dirty="0" smtClean="0"/>
          </a:p>
          <a:p>
            <a:r>
              <a:rPr lang="en-US" sz="2400" dirty="0" smtClean="0"/>
              <a:t>Conflict Resolution using </a:t>
            </a:r>
            <a:r>
              <a:rPr lang="en-US" sz="2400" b="1" u="sng" dirty="0" smtClean="0"/>
              <a:t>Contention Manager</a:t>
            </a:r>
            <a:r>
              <a:rPr lang="en-US" sz="2400" b="1" dirty="0" smtClean="0"/>
              <a:t> </a:t>
            </a:r>
            <a:r>
              <a:rPr lang="en-US" sz="2400" dirty="0" smtClean="0"/>
              <a:t>that employs different policies (Aggressive, Polite, Back-Off, Random, …..) </a:t>
            </a:r>
          </a:p>
          <a:p>
            <a:r>
              <a:rPr lang="en-US" sz="2400" dirty="0" smtClean="0"/>
              <a:t>Aborted code undo changes (if required) and retries again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Transactions may be nested (multiple levels)</a:t>
            </a:r>
          </a:p>
          <a:p>
            <a:pPr lvl="1"/>
            <a:r>
              <a:rPr lang="en-US" sz="2000" dirty="0" smtClean="0"/>
              <a:t>Inner transaction share the </a:t>
            </a:r>
            <a:r>
              <a:rPr lang="en-US" sz="2000" dirty="0" err="1" smtClean="0"/>
              <a:t>ReadSet</a:t>
            </a:r>
            <a:r>
              <a:rPr lang="en-US" sz="2000" dirty="0" smtClean="0"/>
              <a:t>/</a:t>
            </a:r>
            <a:r>
              <a:rPr lang="en-US" sz="2000" dirty="0" err="1" smtClean="0"/>
              <a:t>WriteSet</a:t>
            </a:r>
            <a:r>
              <a:rPr lang="en-US" sz="2000" dirty="0" smtClean="0"/>
              <a:t> of parent</a:t>
            </a:r>
          </a:p>
          <a:p>
            <a:pPr lvl="1"/>
            <a:r>
              <a:rPr lang="en-US" sz="2000" dirty="0" smtClean="0"/>
              <a:t>Inner transactions conflicts with each other and with other higher level transactions</a:t>
            </a:r>
          </a:p>
          <a:p>
            <a:pPr lvl="1"/>
            <a:r>
              <a:rPr lang="en-US" sz="2000" dirty="0" smtClean="0"/>
              <a:t>Aborting parent transaction forces abort for children</a:t>
            </a:r>
          </a:p>
          <a:p>
            <a:pPr lvl="1"/>
            <a:r>
              <a:rPr lang="en-US" sz="2000" dirty="0" smtClean="0"/>
              <a:t>Inner transactions changes are visible to parents once commit successfully, but hidden from outside world till commit of highest level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Hardware Transactional Memory</a:t>
            </a:r>
          </a:p>
          <a:p>
            <a:pPr lvl="1">
              <a:buNone/>
            </a:pPr>
            <a:r>
              <a:rPr lang="en-US" sz="2200" dirty="0" smtClean="0"/>
              <a:t>Modifications in processors, cache and bus protocol</a:t>
            </a:r>
          </a:p>
          <a:p>
            <a:pPr lvl="1">
              <a:buNone/>
            </a:pPr>
            <a:r>
              <a:rPr lang="en-US" sz="2200" i="1" dirty="0" smtClean="0"/>
              <a:t>ex; unbounded HTM, TCC, …. </a:t>
            </a:r>
          </a:p>
          <a:p>
            <a:pPr lvl="1">
              <a:buNone/>
            </a:pPr>
            <a:endParaRPr lang="en-US" sz="2200" i="1" dirty="0" smtClean="0"/>
          </a:p>
          <a:p>
            <a:r>
              <a:rPr lang="en-US" dirty="0" smtClean="0"/>
              <a:t>Software Transactional Memory</a:t>
            </a:r>
          </a:p>
          <a:p>
            <a:pPr lvl="1">
              <a:buNone/>
            </a:pPr>
            <a:r>
              <a:rPr lang="en-US" sz="2200" dirty="0" smtClean="0"/>
              <a:t>Software runtime library or the programming language support</a:t>
            </a:r>
          </a:p>
          <a:p>
            <a:pPr lvl="1">
              <a:buNone/>
            </a:pPr>
            <a:r>
              <a:rPr lang="en-US" sz="2200" dirty="0" smtClean="0"/>
              <a:t>Minimal hardware support; CAS, LL/SC</a:t>
            </a:r>
          </a:p>
          <a:p>
            <a:pPr lvl="1">
              <a:buNone/>
            </a:pPr>
            <a:r>
              <a:rPr lang="en-US" sz="2200" i="1" dirty="0" smtClean="0"/>
              <a:t>ex; RSTM, DSTM, ESTM, ..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dirty="0" smtClean="0"/>
              <a:t>Hybrid Transactional Memory</a:t>
            </a:r>
          </a:p>
          <a:p>
            <a:pPr lvl="1">
              <a:buNone/>
            </a:pPr>
            <a:r>
              <a:rPr lang="en-US" sz="2200" dirty="0" smtClean="0"/>
              <a:t>Exploits HTM support to achieve hardware performance for transactions </a:t>
            </a:r>
          </a:p>
          <a:p>
            <a:pPr lvl="1">
              <a:buNone/>
            </a:pPr>
            <a:r>
              <a:rPr lang="en-US" sz="2200" dirty="0" smtClean="0"/>
              <a:t>that do not exceed the HTM’s limitations, and STM otherwise</a:t>
            </a:r>
          </a:p>
          <a:p>
            <a:pPr lvl="1">
              <a:buNone/>
            </a:pPr>
            <a:r>
              <a:rPr lang="en-US" sz="2200" i="1" dirty="0" smtClean="0"/>
              <a:t>ex; </a:t>
            </a:r>
            <a:r>
              <a:rPr lang="en-US" sz="2200" i="1" dirty="0" err="1" smtClean="0"/>
              <a:t>LogTM</a:t>
            </a:r>
            <a:r>
              <a:rPr lang="en-US" sz="2200" i="1" dirty="0" smtClean="0"/>
              <a:t>, </a:t>
            </a:r>
            <a:r>
              <a:rPr lang="en-US" sz="2200" i="1" dirty="0" err="1" smtClean="0"/>
              <a:t>HyTM</a:t>
            </a:r>
            <a:r>
              <a:rPr lang="en-US" sz="2200" i="1" dirty="0" smtClean="0"/>
              <a:t>, …</a:t>
            </a:r>
          </a:p>
          <a:p>
            <a:pPr lvl="1">
              <a:buNone/>
            </a:pPr>
            <a:endParaRPr lang="en-US" sz="2200" dirty="0" smtClean="0"/>
          </a:p>
          <a:p>
            <a:r>
              <a:rPr lang="en-US" dirty="0" smtClean="0"/>
              <a:t>Distributed Transactional Memory</a:t>
            </a:r>
          </a:p>
          <a:p>
            <a:pPr lvl="1">
              <a:buNone/>
            </a:pPr>
            <a:r>
              <a:rPr lang="en-US" sz="2200" dirty="0" smtClean="0"/>
              <a:t>Extends transaction primitives to distributed environment (network of multiple machines)</a:t>
            </a:r>
          </a:p>
          <a:p>
            <a:pPr lvl="1">
              <a:buNone/>
            </a:pPr>
            <a:r>
              <a:rPr lang="en-US" sz="2200" i="1" dirty="0" smtClean="0"/>
              <a:t>ex; </a:t>
            </a:r>
            <a:r>
              <a:rPr lang="en-US" sz="2200" i="1" dirty="0" err="1" smtClean="0"/>
              <a:t>HyFlow</a:t>
            </a:r>
            <a:r>
              <a:rPr lang="en-US" sz="2200" i="1" dirty="0" smtClean="0"/>
              <a:t>, </a:t>
            </a:r>
            <a:r>
              <a:rPr lang="en-US" sz="2200" i="1" dirty="0" err="1" smtClean="0"/>
              <a:t>DecentSTM</a:t>
            </a:r>
            <a:r>
              <a:rPr lang="en-US" sz="2200" i="1" dirty="0" smtClean="0"/>
              <a:t>, </a:t>
            </a:r>
            <a:r>
              <a:rPr lang="en-US" sz="2200" i="1" dirty="0" err="1" smtClean="0"/>
              <a:t>GenSTM</a:t>
            </a:r>
            <a:r>
              <a:rPr lang="en-US" sz="2200" i="1" dirty="0" smtClean="0"/>
              <a:t>, …</a:t>
            </a:r>
          </a:p>
          <a:p>
            <a:pPr lvl="1"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Jikes</a:t>
            </a:r>
            <a:r>
              <a:rPr lang="en-US" dirty="0" smtClean="0"/>
              <a:t> RVM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Mature modular open source Java virtual machine designed for research purposes. Unlike most other JVMs it is </a:t>
            </a:r>
            <a:r>
              <a:rPr lang="en-US" sz="2000" b="1" u="sng" dirty="0" smtClean="0"/>
              <a:t>written in Java</a:t>
            </a:r>
            <a:r>
              <a:rPr lang="en-US" sz="2000" dirty="0" smtClean="0"/>
              <a:t>!</a:t>
            </a:r>
          </a:p>
          <a:p>
            <a:r>
              <a:rPr lang="en-US" sz="2000" dirty="0" smtClean="0"/>
              <a:t>Adaptive Online System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95600"/>
            <a:ext cx="5181600" cy="361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Program Reconstruction </a:t>
            </a:r>
            <a:r>
              <a:rPr lang="en-US" sz="2000" dirty="0" smtClean="0"/>
              <a:t>“The Main Idea”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 view program as a set of</a:t>
            </a:r>
          </a:p>
          <a:p>
            <a:pPr>
              <a:buNone/>
            </a:pPr>
            <a:r>
              <a:rPr lang="en-US" sz="2800" dirty="0" smtClean="0"/>
              <a:t>    basic building blocks</a:t>
            </a:r>
          </a:p>
          <a:p>
            <a:r>
              <a:rPr lang="en-US" sz="2800" dirty="0" smtClean="0"/>
              <a:t>Each block is a set of instructions</a:t>
            </a:r>
          </a:p>
          <a:p>
            <a:r>
              <a:rPr lang="en-US" sz="2800" dirty="0" smtClean="0"/>
              <a:t>Block has single entry and </a:t>
            </a:r>
          </a:p>
          <a:p>
            <a:pPr>
              <a:buNone/>
            </a:pPr>
            <a:r>
              <a:rPr lang="en-US" sz="2800" dirty="0" smtClean="0"/>
              <a:t>    multiple exists </a:t>
            </a:r>
          </a:p>
          <a:p>
            <a:r>
              <a:rPr lang="en-US" sz="2800" dirty="0" smtClean="0"/>
              <a:t>Blocks may access the same memory (variables)</a:t>
            </a:r>
          </a:p>
          <a:p>
            <a:r>
              <a:rPr lang="en-US" sz="2800" dirty="0" smtClean="0"/>
              <a:t>It is possible to reconstruct the program from these blocks by rearranging it differently with some changes to the control instructions.</a:t>
            </a:r>
          </a:p>
          <a:p>
            <a:r>
              <a:rPr lang="en-US" sz="2800" dirty="0" smtClean="0"/>
              <a:t>It is even possible to assign each set of blocks to different thread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828800"/>
            <a:ext cx="27336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19400"/>
            <a:ext cx="37338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counter = 0; </a:t>
            </a:r>
            <a:br>
              <a:rPr lang="en-US" sz="1800" dirty="0" smtClean="0"/>
            </a:br>
            <a:r>
              <a:rPr lang="en-US" sz="1800" dirty="0" smtClean="0"/>
              <a:t>for(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&lt;2; </a:t>
            </a:r>
            <a:r>
              <a:rPr lang="en-US" sz="1800" dirty="0" err="1" smtClean="0"/>
              <a:t>i</a:t>
            </a:r>
            <a:r>
              <a:rPr lang="en-US" sz="1800" dirty="0" smtClean="0"/>
              <a:t>++) </a:t>
            </a:r>
            <a:br>
              <a:rPr lang="en-US" sz="1800" dirty="0" smtClean="0"/>
            </a:br>
            <a:r>
              <a:rPr lang="en-US" sz="1800" dirty="0" smtClean="0"/>
              <a:t>     if(</a:t>
            </a:r>
            <a:r>
              <a:rPr lang="en-US" sz="1800" dirty="0" err="1" smtClean="0"/>
              <a:t>Math.random</a:t>
            </a:r>
            <a:r>
              <a:rPr lang="en-US" sz="1800" dirty="0" smtClean="0"/>
              <a:t>()&gt;0.3) </a:t>
            </a:r>
            <a:br>
              <a:rPr lang="en-US" sz="1800" dirty="0" smtClean="0"/>
            </a:br>
            <a:r>
              <a:rPr lang="en-US" sz="1800" dirty="0" smtClean="0"/>
              <a:t>          counter++; </a:t>
            </a:r>
            <a:br>
              <a:rPr lang="en-US" sz="1800" dirty="0" smtClean="0"/>
            </a:br>
            <a:r>
              <a:rPr lang="en-US" sz="1800" dirty="0" smtClean="0"/>
              <a:t>     else </a:t>
            </a:r>
            <a:br>
              <a:rPr lang="en-US" sz="1800" dirty="0" smtClean="0"/>
            </a:br>
            <a:r>
              <a:rPr lang="en-US" sz="1800" dirty="0" smtClean="0"/>
              <a:t>          counter--; 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1600200"/>
            <a:ext cx="358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0: iconst_0</a:t>
            </a:r>
          </a:p>
          <a:p>
            <a:r>
              <a:rPr lang="en-US" dirty="0" smtClean="0"/>
              <a:t>   1: istore_1</a:t>
            </a:r>
          </a:p>
          <a:p>
            <a:r>
              <a:rPr lang="en-US" dirty="0" smtClean="0"/>
              <a:t>   2: iconst_0</a:t>
            </a:r>
          </a:p>
          <a:p>
            <a:r>
              <a:rPr lang="en-US" dirty="0" smtClean="0"/>
              <a:t>   3: istore_2</a:t>
            </a:r>
          </a:p>
          <a:p>
            <a:r>
              <a:rPr lang="en-US" dirty="0" smtClean="0"/>
              <a:t>   4: </a:t>
            </a:r>
            <a:r>
              <a:rPr lang="en-US" dirty="0" err="1" smtClean="0"/>
              <a:t>goto</a:t>
            </a:r>
            <a:r>
              <a:rPr lang="en-US" dirty="0" smtClean="0"/>
              <a:t> 29</a:t>
            </a:r>
          </a:p>
          <a:p>
            <a:r>
              <a:rPr lang="en-US" dirty="0" smtClean="0"/>
              <a:t>   7: </a:t>
            </a:r>
            <a:r>
              <a:rPr lang="en-US" dirty="0" err="1" smtClean="0"/>
              <a:t>invokestatic</a:t>
            </a:r>
            <a:r>
              <a:rPr lang="en-US" dirty="0" smtClean="0"/>
              <a:t> #13; </a:t>
            </a:r>
          </a:p>
          <a:p>
            <a:r>
              <a:rPr lang="en-US" dirty="0" smtClean="0"/>
              <a:t>  10: ldc2_w #19; </a:t>
            </a:r>
          </a:p>
          <a:p>
            <a:r>
              <a:rPr lang="en-US" dirty="0" smtClean="0"/>
              <a:t>   13: </a:t>
            </a:r>
            <a:r>
              <a:rPr lang="en-US" dirty="0" err="1" smtClean="0"/>
              <a:t>dcmpl</a:t>
            </a:r>
            <a:endParaRPr lang="en-US" dirty="0" smtClean="0"/>
          </a:p>
          <a:p>
            <a:r>
              <a:rPr lang="en-US" dirty="0" smtClean="0"/>
              <a:t>   14: </a:t>
            </a:r>
            <a:r>
              <a:rPr lang="en-US" dirty="0" err="1" smtClean="0"/>
              <a:t>ifle</a:t>
            </a:r>
            <a:r>
              <a:rPr lang="en-US" dirty="0" smtClean="0"/>
              <a:t> 23</a:t>
            </a:r>
          </a:p>
          <a:p>
            <a:r>
              <a:rPr lang="en-US" dirty="0" smtClean="0"/>
              <a:t>   17: </a:t>
            </a:r>
            <a:r>
              <a:rPr lang="en-US" dirty="0" err="1" smtClean="0"/>
              <a:t>iinc</a:t>
            </a:r>
            <a:r>
              <a:rPr lang="en-US" dirty="0" smtClean="0"/>
              <a:t> 1, 1</a:t>
            </a:r>
          </a:p>
          <a:p>
            <a:r>
              <a:rPr lang="en-US" dirty="0" smtClean="0"/>
              <a:t>   20: </a:t>
            </a:r>
            <a:r>
              <a:rPr lang="en-US" dirty="0" err="1" smtClean="0"/>
              <a:t>goto</a:t>
            </a:r>
            <a:r>
              <a:rPr lang="en-US" dirty="0" smtClean="0"/>
              <a:t> 26</a:t>
            </a:r>
          </a:p>
          <a:p>
            <a:r>
              <a:rPr lang="en-US" dirty="0" smtClean="0"/>
              <a:t>   23: </a:t>
            </a:r>
            <a:r>
              <a:rPr lang="en-US" dirty="0" err="1" smtClean="0"/>
              <a:t>iinc</a:t>
            </a:r>
            <a:r>
              <a:rPr lang="en-US" dirty="0" smtClean="0"/>
              <a:t> 1, -1</a:t>
            </a:r>
          </a:p>
          <a:p>
            <a:r>
              <a:rPr lang="en-US" dirty="0" smtClean="0"/>
              <a:t>   26: </a:t>
            </a:r>
            <a:r>
              <a:rPr lang="en-US" dirty="0" err="1" smtClean="0"/>
              <a:t>iinc</a:t>
            </a:r>
            <a:r>
              <a:rPr lang="en-US" dirty="0" smtClean="0"/>
              <a:t> 2, 1</a:t>
            </a:r>
          </a:p>
          <a:p>
            <a:r>
              <a:rPr lang="en-US" dirty="0" smtClean="0"/>
              <a:t>   29: iload_2</a:t>
            </a:r>
          </a:p>
          <a:p>
            <a:r>
              <a:rPr lang="en-US" dirty="0" smtClean="0"/>
              <a:t>   30: </a:t>
            </a:r>
            <a:r>
              <a:rPr lang="en-US" dirty="0" err="1" smtClean="0"/>
              <a:t>bipush</a:t>
            </a:r>
            <a:r>
              <a:rPr lang="en-US" dirty="0" smtClean="0"/>
              <a:t> 12</a:t>
            </a:r>
          </a:p>
          <a:p>
            <a:r>
              <a:rPr lang="en-US" dirty="0" smtClean="0"/>
              <a:t>   32: </a:t>
            </a:r>
            <a:r>
              <a:rPr lang="en-US" dirty="0" err="1" smtClean="0"/>
              <a:t>if_icmplt</a:t>
            </a:r>
            <a:r>
              <a:rPr lang="en-US" dirty="0" smtClean="0"/>
              <a:t> 7</a:t>
            </a:r>
          </a:p>
          <a:p>
            <a:r>
              <a:rPr lang="en-US" dirty="0" smtClean="0"/>
              <a:t>   35: return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600200"/>
            <a:ext cx="3581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0: iconst_0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1: istore_1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2: iconst_0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3: istore_2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4: </a:t>
            </a:r>
            <a:r>
              <a:rPr lang="en-US" dirty="0" err="1" smtClean="0">
                <a:solidFill>
                  <a:srgbClr val="FF0000"/>
                </a:solidFill>
              </a:rPr>
              <a:t>goto</a:t>
            </a:r>
            <a:r>
              <a:rPr lang="en-US" dirty="0" smtClean="0">
                <a:solidFill>
                  <a:srgbClr val="FF0000"/>
                </a:solidFill>
              </a:rPr>
              <a:t> 29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7: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invokestatic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#13;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10: ldc2_w #19;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13: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dcmpl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  14: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ifle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23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chemeClr val="accent4"/>
                </a:solidFill>
              </a:rPr>
              <a:t>17: </a:t>
            </a:r>
            <a:r>
              <a:rPr lang="en-US" dirty="0" err="1" smtClean="0">
                <a:solidFill>
                  <a:schemeClr val="accent4"/>
                </a:solidFill>
              </a:rPr>
              <a:t>iinc</a:t>
            </a:r>
            <a:r>
              <a:rPr lang="en-US" dirty="0" smtClean="0">
                <a:solidFill>
                  <a:schemeClr val="accent4"/>
                </a:solidFill>
              </a:rPr>
              <a:t> 1, 1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   20: </a:t>
            </a:r>
            <a:r>
              <a:rPr lang="en-US" dirty="0" err="1" smtClean="0">
                <a:solidFill>
                  <a:schemeClr val="accent4"/>
                </a:solidFill>
              </a:rPr>
              <a:t>goto</a:t>
            </a:r>
            <a:r>
              <a:rPr lang="en-US" dirty="0" smtClean="0">
                <a:solidFill>
                  <a:schemeClr val="accent4"/>
                </a:solidFill>
              </a:rPr>
              <a:t> 26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23: </a:t>
            </a:r>
            <a:r>
              <a:rPr lang="en-US" dirty="0" err="1" smtClean="0">
                <a:solidFill>
                  <a:schemeClr val="accent6"/>
                </a:solidFill>
              </a:rPr>
              <a:t>iinc</a:t>
            </a:r>
            <a:r>
              <a:rPr lang="en-US" dirty="0" smtClean="0">
                <a:solidFill>
                  <a:schemeClr val="accent6"/>
                </a:solidFill>
              </a:rPr>
              <a:t> 1, -1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   26: </a:t>
            </a:r>
            <a:r>
              <a:rPr lang="en-US" dirty="0" err="1" smtClean="0">
                <a:solidFill>
                  <a:srgbClr val="FFC000"/>
                </a:solidFill>
              </a:rPr>
              <a:t>iinc</a:t>
            </a:r>
            <a:r>
              <a:rPr lang="en-US" dirty="0" smtClean="0">
                <a:solidFill>
                  <a:srgbClr val="FFC000"/>
                </a:solidFill>
              </a:rPr>
              <a:t> 2, 1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29: iload_2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30: </a:t>
            </a:r>
            <a:r>
              <a:rPr lang="en-US" dirty="0" err="1" smtClean="0">
                <a:solidFill>
                  <a:srgbClr val="00B0F0"/>
                </a:solidFill>
              </a:rPr>
              <a:t>bipush</a:t>
            </a:r>
            <a:r>
              <a:rPr lang="en-US" dirty="0" smtClean="0">
                <a:solidFill>
                  <a:srgbClr val="00B0F0"/>
                </a:solidFill>
              </a:rPr>
              <a:t> 12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32: </a:t>
            </a:r>
            <a:r>
              <a:rPr lang="en-US" dirty="0" err="1" smtClean="0">
                <a:solidFill>
                  <a:srgbClr val="00B0F0"/>
                </a:solidFill>
              </a:rPr>
              <a:t>if_icmplt</a:t>
            </a:r>
            <a:r>
              <a:rPr lang="en-US" dirty="0" smtClean="0">
                <a:solidFill>
                  <a:srgbClr val="00B0F0"/>
                </a:solidFill>
              </a:rPr>
              <a:t> 7</a:t>
            </a:r>
          </a:p>
          <a:p>
            <a:r>
              <a:rPr lang="en-US" dirty="0" smtClean="0"/>
              <a:t>   35: return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3391" y="1752600"/>
            <a:ext cx="1909609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39624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public class Test{</a:t>
            </a:r>
            <a:br>
              <a:rPr lang="en-US" sz="1400" dirty="0" smtClean="0"/>
            </a:br>
            <a:r>
              <a:rPr lang="en-US" sz="1400" dirty="0" smtClean="0"/>
              <a:t>   public static void </a:t>
            </a:r>
            <a:r>
              <a:rPr lang="en-US" sz="1400" dirty="0" err="1" smtClean="0"/>
              <a:t>foo</a:t>
            </a:r>
            <a:r>
              <a:rPr lang="en-US" sz="1400" dirty="0" smtClean="0"/>
              <a:t>(){</a:t>
            </a:r>
            <a:br>
              <a:rPr lang="en-US" sz="1400" dirty="0" smtClean="0"/>
            </a:br>
            <a:r>
              <a:rPr lang="en-US" sz="1400" dirty="0" smtClean="0"/>
              <a:t>     </a:t>
            </a:r>
            <a:r>
              <a:rPr lang="en-US" sz="1400" dirty="0" err="1" smtClean="0"/>
              <a:t>int</a:t>
            </a:r>
            <a:r>
              <a:rPr lang="en-US" sz="1400" dirty="0" smtClean="0"/>
              <a:t> counter = 0;</a:t>
            </a:r>
            <a:br>
              <a:rPr lang="en-US" sz="1400" dirty="0" smtClean="0"/>
            </a:br>
            <a:r>
              <a:rPr lang="en-US" sz="1400" dirty="0" smtClean="0"/>
              <a:t>     for(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=0; </a:t>
            </a:r>
            <a:r>
              <a:rPr lang="en-US" sz="1400" dirty="0" err="1" smtClean="0"/>
              <a:t>i</a:t>
            </a:r>
            <a:r>
              <a:rPr lang="en-US" sz="1400" dirty="0" smtClean="0"/>
              <a:t>&lt;12; </a:t>
            </a:r>
            <a:r>
              <a:rPr lang="en-US" sz="1400" dirty="0" err="1" smtClean="0"/>
              <a:t>i</a:t>
            </a:r>
            <a:r>
              <a:rPr lang="en-US" sz="1400" dirty="0" smtClean="0"/>
              <a:t>++)</a:t>
            </a:r>
            <a:br>
              <a:rPr lang="en-US" sz="1400" dirty="0" smtClean="0"/>
            </a:br>
            <a:r>
              <a:rPr lang="en-US" sz="1400" dirty="0" smtClean="0"/>
              <a:t>        if(</a:t>
            </a:r>
            <a:r>
              <a:rPr lang="en-US" sz="1400" dirty="0" err="1" smtClean="0"/>
              <a:t>Math.random</a:t>
            </a:r>
            <a:r>
              <a:rPr lang="en-US" sz="1400" dirty="0" smtClean="0"/>
              <a:t>()&gt;0.3)</a:t>
            </a:r>
            <a:br>
              <a:rPr lang="en-US" sz="1400" dirty="0" smtClean="0"/>
            </a:br>
            <a:r>
              <a:rPr lang="en-US" sz="1400" dirty="0" smtClean="0"/>
              <a:t>           counter++;</a:t>
            </a:r>
            <a:br>
              <a:rPr lang="en-US" sz="1400" dirty="0" smtClean="0"/>
            </a:br>
            <a:r>
              <a:rPr lang="en-US" sz="1400" dirty="0" smtClean="0"/>
              <a:t>        else</a:t>
            </a:r>
            <a:br>
              <a:rPr lang="en-US" sz="1400" dirty="0" smtClean="0"/>
            </a:br>
            <a:r>
              <a:rPr lang="en-US" sz="1400" dirty="0" smtClean="0"/>
              <a:t>           counter--;</a:t>
            </a:r>
            <a:br>
              <a:rPr lang="en-US" sz="1400" dirty="0" smtClean="0"/>
            </a:br>
            <a:r>
              <a:rPr lang="en-US" sz="1400" dirty="0" smtClean="0"/>
              <a:t>   }</a:t>
            </a:r>
          </a:p>
          <a:p>
            <a:pPr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   public static void zoo(){</a:t>
            </a:r>
            <a:br>
              <a:rPr lang="en-US" sz="1400" dirty="0" smtClean="0"/>
            </a:br>
            <a:r>
              <a:rPr lang="en-US" sz="1400" dirty="0" smtClean="0"/>
              <a:t>        </a:t>
            </a:r>
            <a:r>
              <a:rPr lang="en-US" sz="1400" dirty="0" err="1" smtClean="0"/>
              <a:t>System.out.println</a:t>
            </a:r>
            <a:r>
              <a:rPr lang="en-US" sz="1400" dirty="0" smtClean="0"/>
              <a:t>("hi");</a:t>
            </a:r>
            <a:br>
              <a:rPr lang="en-US" sz="1400" dirty="0" smtClean="0"/>
            </a:br>
            <a:r>
              <a:rPr lang="en-US" sz="1400" dirty="0" smtClean="0"/>
              <a:t>   }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   public static void main(String[] </a:t>
            </a:r>
            <a:r>
              <a:rPr lang="en-US" sz="1400" dirty="0" err="1" smtClean="0"/>
              <a:t>args</a:t>
            </a:r>
            <a:r>
              <a:rPr lang="en-US" sz="1400" dirty="0" smtClean="0"/>
              <a:t>){</a:t>
            </a:r>
            <a:br>
              <a:rPr lang="en-US" sz="1400" dirty="0" smtClean="0"/>
            </a:br>
            <a:r>
              <a:rPr lang="en-US" sz="1400" dirty="0" smtClean="0"/>
              <a:t>       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=6;</a:t>
            </a:r>
            <a:br>
              <a:rPr lang="en-US" sz="1400" dirty="0" smtClean="0"/>
            </a:br>
            <a:r>
              <a:rPr lang="en-US" sz="1400" dirty="0" smtClean="0"/>
              <a:t>        if(</a:t>
            </a:r>
            <a:r>
              <a:rPr lang="en-US" sz="1400" dirty="0" err="1" smtClean="0"/>
              <a:t>i</a:t>
            </a:r>
            <a:r>
              <a:rPr lang="en-US" sz="1400" dirty="0" smtClean="0"/>
              <a:t>&lt;10)</a:t>
            </a:r>
            <a:br>
              <a:rPr lang="en-US" sz="1400" dirty="0" smtClean="0"/>
            </a:br>
            <a:r>
              <a:rPr lang="en-US" sz="1400" dirty="0" smtClean="0"/>
              <a:t>                </a:t>
            </a:r>
            <a:r>
              <a:rPr lang="en-US" sz="1400" dirty="0" err="1" smtClean="0"/>
              <a:t>foo</a:t>
            </a:r>
            <a:r>
              <a:rPr lang="en-US" sz="1400" dirty="0" smtClean="0"/>
              <a:t>();</a:t>
            </a:r>
            <a:br>
              <a:rPr lang="en-US" sz="1400" dirty="0" smtClean="0"/>
            </a:br>
            <a:r>
              <a:rPr lang="en-US" sz="1400" dirty="0" smtClean="0"/>
              <a:t>        else</a:t>
            </a:r>
            <a:br>
              <a:rPr lang="en-US" sz="1400" dirty="0" smtClean="0"/>
            </a:br>
            <a:r>
              <a:rPr lang="en-US" sz="1400" dirty="0" smtClean="0"/>
              <a:t>                zoo();</a:t>
            </a:r>
            <a:br>
              <a:rPr lang="en-US" sz="1400" dirty="0" smtClean="0"/>
            </a:br>
            <a:r>
              <a:rPr lang="en-US" sz="1400" dirty="0" smtClean="0"/>
              <a:t>   }</a:t>
            </a:r>
            <a:br>
              <a:rPr lang="en-US" sz="1400" dirty="0" smtClean="0"/>
            </a:br>
            <a:r>
              <a:rPr lang="en-US" sz="1400" dirty="0" smtClean="0"/>
              <a:t>}</a:t>
            </a:r>
            <a:br>
              <a:rPr lang="en-US" sz="1400" dirty="0" smtClean="0"/>
            </a:br>
            <a:endParaRPr lang="en-US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600200"/>
            <a:ext cx="27241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     </a:t>
            </a:r>
            <a:r>
              <a:rPr lang="en-US" sz="3600" dirty="0" smtClean="0">
                <a:solidFill>
                  <a:srgbClr val="FF0000"/>
                </a:solidFill>
              </a:rPr>
              <a:t>Profiler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343400" cy="462560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Split code into Basic Block</a:t>
            </a:r>
          </a:p>
          <a:p>
            <a:r>
              <a:rPr lang="en-US" sz="2400" dirty="0" smtClean="0"/>
              <a:t>Inject loaded classes with additional instructions to monitor:</a:t>
            </a:r>
          </a:p>
          <a:p>
            <a:pPr lvl="1"/>
            <a:r>
              <a:rPr lang="en-US" sz="2000" dirty="0" smtClean="0"/>
              <a:t>Program Flow (Which Basic Blocks are accessed and in what order?)</a:t>
            </a:r>
          </a:p>
          <a:p>
            <a:pPr lvl="1"/>
            <a:r>
              <a:rPr lang="en-US" sz="2000" dirty="0" smtClean="0"/>
              <a:t>Memory accessed by each Basic Block</a:t>
            </a:r>
          </a:p>
          <a:p>
            <a:pPr lvl="1"/>
            <a:r>
              <a:rPr lang="en-US" sz="2000" dirty="0" smtClean="0"/>
              <a:t>Which Basic Block is doing I/O ?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Motivation &amp; Objectives</a:t>
            </a:r>
          </a:p>
          <a:p>
            <a:r>
              <a:rPr lang="en-US" sz="2800" dirty="0" smtClean="0"/>
              <a:t>Background</a:t>
            </a:r>
          </a:p>
          <a:p>
            <a:pPr lvl="1"/>
            <a:r>
              <a:rPr lang="en-US" sz="2400" dirty="0" smtClean="0"/>
              <a:t>Transactional Memory</a:t>
            </a:r>
          </a:p>
          <a:p>
            <a:pPr lvl="1"/>
            <a:r>
              <a:rPr lang="en-US" sz="2400" dirty="0" err="1" smtClean="0"/>
              <a:t>Jikes</a:t>
            </a:r>
            <a:r>
              <a:rPr lang="en-US" sz="2400" dirty="0" smtClean="0"/>
              <a:t> RVM</a:t>
            </a:r>
          </a:p>
          <a:p>
            <a:r>
              <a:rPr lang="en-US" sz="2800" dirty="0" smtClean="0"/>
              <a:t>Program Reconstruction </a:t>
            </a:r>
          </a:p>
          <a:p>
            <a:r>
              <a:rPr lang="en-US" sz="2800" dirty="0" smtClean="0"/>
              <a:t>Architecture</a:t>
            </a:r>
          </a:p>
          <a:p>
            <a:pPr lvl="1"/>
            <a:r>
              <a:rPr lang="en-US" sz="2400" dirty="0" smtClean="0"/>
              <a:t>Profiler, Builder &amp; Runtime</a:t>
            </a:r>
          </a:p>
          <a:p>
            <a:r>
              <a:rPr lang="en-US" sz="2800" dirty="0" smtClean="0"/>
              <a:t>Future Work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     </a:t>
            </a:r>
            <a:r>
              <a:rPr lang="en-US" sz="3600" dirty="0" smtClean="0">
                <a:solidFill>
                  <a:srgbClr val="FF0000"/>
                </a:solidFill>
              </a:rPr>
              <a:t>Profiler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524000"/>
            <a:ext cx="2362200" cy="53114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                0: iconst_0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1: istore_1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2: iconst_0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3: istore_2</a:t>
            </a:r>
          </a:p>
          <a:p>
            <a:pPr lvl="2">
              <a:buNone/>
            </a:pPr>
            <a:r>
              <a:rPr lang="en-US" sz="1600" b="1" dirty="0" smtClean="0"/>
              <a:t>        write J</a:t>
            </a:r>
          </a:p>
          <a:p>
            <a:pPr lvl="2">
              <a:buNone/>
            </a:pPr>
            <a:r>
              <a:rPr lang="en-US" sz="1600" b="1" dirty="0" smtClean="0"/>
              <a:t>        write C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en-US" sz="1600" b="1" dirty="0" smtClean="0"/>
              <a:t>        visit B1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   4: </a:t>
            </a:r>
            <a:r>
              <a:rPr lang="en-US" sz="1600" dirty="0" err="1" smtClean="0">
                <a:solidFill>
                  <a:srgbClr val="FF0000"/>
                </a:solidFill>
              </a:rPr>
              <a:t>goto</a:t>
            </a:r>
            <a:r>
              <a:rPr lang="en-US" sz="1600" dirty="0" smtClean="0">
                <a:solidFill>
                  <a:srgbClr val="FF0000"/>
                </a:solidFill>
              </a:rPr>
              <a:t> 29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  7: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</a:rPr>
              <a:t>invokestatic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#13; 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 10: ldc2_w #19; 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  13: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</a:rPr>
              <a:t>dcmpl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US" sz="1600" b="1" dirty="0" smtClean="0"/>
              <a:t>        read K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US" sz="1600" b="1" dirty="0" smtClean="0"/>
              <a:t>        write K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US" sz="1600" b="1" dirty="0" smtClean="0"/>
              <a:t>        visit B2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buNone/>
            </a:pP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  14: 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</a:rPr>
              <a:t>ifle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23</a:t>
            </a:r>
          </a:p>
          <a:p>
            <a:pPr lvl="2">
              <a:buNone/>
            </a:pPr>
            <a:r>
              <a:rPr lang="en-US" sz="1600" dirty="0" smtClean="0"/>
              <a:t>   </a:t>
            </a:r>
            <a:r>
              <a:rPr lang="en-US" sz="1600" dirty="0" smtClean="0">
                <a:solidFill>
                  <a:schemeClr val="accent4"/>
                </a:solidFill>
              </a:rPr>
              <a:t>17: </a:t>
            </a:r>
            <a:r>
              <a:rPr lang="en-US" sz="1600" dirty="0" err="1" smtClean="0">
                <a:solidFill>
                  <a:schemeClr val="accent4"/>
                </a:solidFill>
              </a:rPr>
              <a:t>iinc</a:t>
            </a:r>
            <a:r>
              <a:rPr lang="en-US" sz="1600" dirty="0" smtClean="0">
                <a:solidFill>
                  <a:schemeClr val="accent4"/>
                </a:solidFill>
              </a:rPr>
              <a:t> 1, 1</a:t>
            </a:r>
          </a:p>
          <a:p>
            <a:pPr lvl="2">
              <a:buNone/>
            </a:pPr>
            <a:r>
              <a:rPr lang="en-US" sz="1600" b="1" dirty="0" smtClean="0"/>
              <a:t>         read C</a:t>
            </a:r>
          </a:p>
          <a:p>
            <a:pPr lvl="2" algn="just">
              <a:buNone/>
            </a:pPr>
            <a:r>
              <a:rPr lang="en-US" sz="1600" b="1" dirty="0" smtClean="0"/>
              <a:t>         write C</a:t>
            </a:r>
          </a:p>
          <a:p>
            <a:pPr lvl="2">
              <a:buNone/>
            </a:pPr>
            <a:r>
              <a:rPr lang="en-US" sz="1600" b="1" dirty="0" smtClean="0"/>
              <a:t>         visit B3</a:t>
            </a:r>
            <a:endParaRPr lang="en-US" sz="1600" dirty="0" smtClean="0">
              <a:solidFill>
                <a:schemeClr val="accent4"/>
              </a:solidFill>
            </a:endParaRPr>
          </a:p>
          <a:p>
            <a:pPr lvl="2"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   20: </a:t>
            </a:r>
            <a:r>
              <a:rPr lang="en-US" sz="1600" dirty="0" err="1" smtClean="0">
                <a:solidFill>
                  <a:schemeClr val="accent4"/>
                </a:solidFill>
              </a:rPr>
              <a:t>goto</a:t>
            </a:r>
            <a:r>
              <a:rPr lang="en-US" sz="1600" dirty="0" smtClean="0">
                <a:solidFill>
                  <a:schemeClr val="accent4"/>
                </a:solidFill>
              </a:rPr>
              <a:t> 26</a:t>
            </a:r>
          </a:p>
          <a:p>
            <a:pPr lvl="2">
              <a:buNone/>
            </a:pPr>
            <a:r>
              <a:rPr lang="en-US" sz="1600" dirty="0" smtClean="0">
                <a:solidFill>
                  <a:schemeClr val="accent6"/>
                </a:solidFill>
              </a:rPr>
              <a:t>   23: </a:t>
            </a:r>
            <a:r>
              <a:rPr lang="en-US" sz="1600" dirty="0" err="1" smtClean="0">
                <a:solidFill>
                  <a:schemeClr val="accent6"/>
                </a:solidFill>
              </a:rPr>
              <a:t>iinc</a:t>
            </a:r>
            <a:r>
              <a:rPr lang="en-US" sz="1600" dirty="0" smtClean="0">
                <a:solidFill>
                  <a:schemeClr val="accent6"/>
                </a:solidFill>
              </a:rPr>
              <a:t> 1, -1</a:t>
            </a:r>
          </a:p>
          <a:p>
            <a:pPr lvl="2">
              <a:buNone/>
            </a:pPr>
            <a:r>
              <a:rPr lang="en-US" sz="1600" b="1" dirty="0" smtClean="0"/>
              <a:t>          read C</a:t>
            </a:r>
          </a:p>
          <a:p>
            <a:pPr lvl="2" algn="just">
              <a:buNone/>
            </a:pPr>
            <a:r>
              <a:rPr lang="en-US" sz="1600" b="1" dirty="0" smtClean="0"/>
              <a:t>          write C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 lvl="2">
              <a:buNone/>
            </a:pPr>
            <a:r>
              <a:rPr lang="en-US" sz="1600" b="1" dirty="0" smtClean="0"/>
              <a:t>          visit B4</a:t>
            </a:r>
            <a:endParaRPr lang="en-US" sz="1600" dirty="0" smtClean="0">
              <a:solidFill>
                <a:schemeClr val="accent6"/>
              </a:solidFill>
            </a:endParaRPr>
          </a:p>
          <a:p>
            <a:pPr lvl="2">
              <a:buNone/>
            </a:pPr>
            <a:r>
              <a:rPr lang="en-US" sz="1600" dirty="0" smtClean="0">
                <a:solidFill>
                  <a:srgbClr val="FFC000"/>
                </a:solidFill>
              </a:rPr>
              <a:t>   26: </a:t>
            </a:r>
            <a:r>
              <a:rPr lang="en-US" sz="1600" dirty="0" err="1" smtClean="0">
                <a:solidFill>
                  <a:srgbClr val="FFC000"/>
                </a:solidFill>
              </a:rPr>
              <a:t>iinc</a:t>
            </a:r>
            <a:r>
              <a:rPr lang="en-US" sz="1600" dirty="0" smtClean="0">
                <a:solidFill>
                  <a:srgbClr val="FFC000"/>
                </a:solidFill>
              </a:rPr>
              <a:t> 2, 1</a:t>
            </a:r>
          </a:p>
          <a:p>
            <a:pPr lvl="2">
              <a:buNone/>
            </a:pPr>
            <a:r>
              <a:rPr lang="en-US" sz="1600" b="1" dirty="0" smtClean="0"/>
              <a:t>         read J</a:t>
            </a:r>
          </a:p>
          <a:p>
            <a:pPr lvl="2">
              <a:buNone/>
            </a:pPr>
            <a:r>
              <a:rPr lang="en-US" sz="1600" b="1" dirty="0" smtClean="0"/>
              <a:t>         write J</a:t>
            </a:r>
            <a:endParaRPr lang="en-US" sz="1600" dirty="0" smtClean="0">
              <a:solidFill>
                <a:srgbClr val="FFC000"/>
              </a:solidFill>
            </a:endParaRPr>
          </a:p>
          <a:p>
            <a:pPr lvl="2">
              <a:buNone/>
            </a:pPr>
            <a:r>
              <a:rPr lang="en-US" sz="1600" b="1" dirty="0" smtClean="0"/>
              <a:t>         visit B5</a:t>
            </a:r>
            <a:endParaRPr lang="en-US" sz="1600" dirty="0" smtClean="0">
              <a:solidFill>
                <a:srgbClr val="FFC000"/>
              </a:solidFill>
            </a:endParaRPr>
          </a:p>
          <a:p>
            <a:pPr lvl="2"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29: iload_2</a:t>
            </a:r>
          </a:p>
          <a:p>
            <a:pPr lvl="2"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30: </a:t>
            </a:r>
            <a:r>
              <a:rPr lang="en-US" sz="1600" dirty="0" err="1" smtClean="0">
                <a:solidFill>
                  <a:srgbClr val="00B0F0"/>
                </a:solidFill>
              </a:rPr>
              <a:t>bipush</a:t>
            </a:r>
            <a:r>
              <a:rPr lang="en-US" sz="1600" dirty="0" smtClean="0">
                <a:solidFill>
                  <a:srgbClr val="00B0F0"/>
                </a:solidFill>
              </a:rPr>
              <a:t> 12</a:t>
            </a:r>
          </a:p>
          <a:p>
            <a:pPr lvl="2">
              <a:buNone/>
            </a:pPr>
            <a:r>
              <a:rPr lang="en-US" sz="1600" b="1" dirty="0" smtClean="0"/>
              <a:t>          visit B6</a:t>
            </a:r>
          </a:p>
          <a:p>
            <a:pPr lvl="2">
              <a:buNone/>
            </a:pPr>
            <a:r>
              <a:rPr lang="en-US" sz="1600" b="1" dirty="0" smtClean="0">
                <a:solidFill>
                  <a:srgbClr val="00B0F0"/>
                </a:solidFill>
              </a:rPr>
              <a:t>         </a:t>
            </a:r>
            <a:r>
              <a:rPr lang="en-US" sz="1600" b="1" dirty="0" smtClean="0"/>
              <a:t> read J</a:t>
            </a:r>
            <a:endParaRPr lang="en-US" sz="1600" dirty="0" smtClean="0">
              <a:solidFill>
                <a:srgbClr val="00B0F0"/>
              </a:solidFill>
            </a:endParaRPr>
          </a:p>
          <a:p>
            <a:pPr lvl="2"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   32: </a:t>
            </a:r>
            <a:r>
              <a:rPr lang="en-US" sz="1600" dirty="0" err="1" smtClean="0">
                <a:solidFill>
                  <a:srgbClr val="00B0F0"/>
                </a:solidFill>
              </a:rPr>
              <a:t>if_icmplt</a:t>
            </a:r>
            <a:r>
              <a:rPr lang="en-US" sz="1600" dirty="0" smtClean="0">
                <a:solidFill>
                  <a:srgbClr val="00B0F0"/>
                </a:solidFill>
              </a:rPr>
              <a:t> 7</a:t>
            </a:r>
          </a:p>
          <a:p>
            <a:pPr lvl="2">
              <a:buNone/>
            </a:pPr>
            <a:r>
              <a:rPr lang="en-US" sz="1600" dirty="0" smtClean="0"/>
              <a:t>   35: return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90600" y="3657600"/>
            <a:ext cx="1752600" cy="283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   0: iconst_0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   1: istore_1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   2: iconst_0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   3: istore_2</a:t>
            </a:r>
          </a:p>
          <a:p>
            <a:r>
              <a:rPr lang="en-US" sz="1050" dirty="0" smtClean="0">
                <a:solidFill>
                  <a:srgbClr val="FF0000"/>
                </a:solidFill>
              </a:rPr>
              <a:t>   4: </a:t>
            </a:r>
            <a:r>
              <a:rPr lang="en-US" sz="1050" dirty="0" err="1" smtClean="0">
                <a:solidFill>
                  <a:srgbClr val="FF0000"/>
                </a:solidFill>
              </a:rPr>
              <a:t>goto</a:t>
            </a:r>
            <a:r>
              <a:rPr lang="en-US" sz="1050" dirty="0" smtClean="0">
                <a:solidFill>
                  <a:srgbClr val="FF0000"/>
                </a:solidFill>
              </a:rPr>
              <a:t> 29</a:t>
            </a:r>
          </a:p>
          <a:p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</a:rPr>
              <a:t>   7: 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</a:rPr>
              <a:t>invokestatic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</a:rPr>
              <a:t> #13; </a:t>
            </a:r>
          </a:p>
          <a:p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</a:rPr>
              <a:t>  10: ldc2_w #19; </a:t>
            </a:r>
          </a:p>
          <a:p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</a:rPr>
              <a:t>   13: 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</a:rPr>
              <a:t>dcmpl</a:t>
            </a:r>
            <a:endParaRPr lang="en-US" sz="105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</a:rPr>
              <a:t>   14: </a:t>
            </a:r>
            <a:r>
              <a:rPr lang="en-US" sz="1050" dirty="0" err="1" smtClean="0">
                <a:solidFill>
                  <a:schemeClr val="accent2">
                    <a:lumMod val="50000"/>
                  </a:schemeClr>
                </a:solidFill>
              </a:rPr>
              <a:t>ifle</a:t>
            </a:r>
            <a:r>
              <a:rPr lang="en-US" sz="1050" dirty="0" smtClean="0">
                <a:solidFill>
                  <a:schemeClr val="accent2">
                    <a:lumMod val="50000"/>
                  </a:schemeClr>
                </a:solidFill>
              </a:rPr>
              <a:t> 23</a:t>
            </a:r>
          </a:p>
          <a:p>
            <a:r>
              <a:rPr lang="en-US" sz="1050" dirty="0" smtClean="0"/>
              <a:t>   </a:t>
            </a:r>
            <a:r>
              <a:rPr lang="en-US" sz="1050" dirty="0" smtClean="0">
                <a:solidFill>
                  <a:schemeClr val="accent4"/>
                </a:solidFill>
              </a:rPr>
              <a:t>17: </a:t>
            </a:r>
            <a:r>
              <a:rPr lang="en-US" sz="1050" dirty="0" err="1" smtClean="0">
                <a:solidFill>
                  <a:schemeClr val="accent4"/>
                </a:solidFill>
              </a:rPr>
              <a:t>iinc</a:t>
            </a:r>
            <a:r>
              <a:rPr lang="en-US" sz="1050" dirty="0" smtClean="0">
                <a:solidFill>
                  <a:schemeClr val="accent4"/>
                </a:solidFill>
              </a:rPr>
              <a:t> 1, 1</a:t>
            </a:r>
          </a:p>
          <a:p>
            <a:r>
              <a:rPr lang="en-US" sz="1050" dirty="0" smtClean="0">
                <a:solidFill>
                  <a:schemeClr val="accent4"/>
                </a:solidFill>
              </a:rPr>
              <a:t>   20: </a:t>
            </a:r>
            <a:r>
              <a:rPr lang="en-US" sz="1050" dirty="0" err="1" smtClean="0">
                <a:solidFill>
                  <a:schemeClr val="accent4"/>
                </a:solidFill>
              </a:rPr>
              <a:t>goto</a:t>
            </a:r>
            <a:r>
              <a:rPr lang="en-US" sz="1050" dirty="0" smtClean="0">
                <a:solidFill>
                  <a:schemeClr val="accent4"/>
                </a:solidFill>
              </a:rPr>
              <a:t> 26</a:t>
            </a:r>
          </a:p>
          <a:p>
            <a:r>
              <a:rPr lang="en-US" sz="1050" dirty="0" smtClean="0">
                <a:solidFill>
                  <a:schemeClr val="accent6"/>
                </a:solidFill>
              </a:rPr>
              <a:t>   23: </a:t>
            </a:r>
            <a:r>
              <a:rPr lang="en-US" sz="1050" dirty="0" err="1" smtClean="0">
                <a:solidFill>
                  <a:schemeClr val="accent6"/>
                </a:solidFill>
              </a:rPr>
              <a:t>iinc</a:t>
            </a:r>
            <a:r>
              <a:rPr lang="en-US" sz="1050" dirty="0" smtClean="0">
                <a:solidFill>
                  <a:schemeClr val="accent6"/>
                </a:solidFill>
              </a:rPr>
              <a:t> 1, -1</a:t>
            </a:r>
          </a:p>
          <a:p>
            <a:r>
              <a:rPr lang="en-US" sz="1050" dirty="0" smtClean="0">
                <a:solidFill>
                  <a:srgbClr val="FFC000"/>
                </a:solidFill>
              </a:rPr>
              <a:t>   26: </a:t>
            </a:r>
            <a:r>
              <a:rPr lang="en-US" sz="1050" dirty="0" err="1" smtClean="0">
                <a:solidFill>
                  <a:srgbClr val="FFC000"/>
                </a:solidFill>
              </a:rPr>
              <a:t>iinc</a:t>
            </a:r>
            <a:r>
              <a:rPr lang="en-US" sz="1050" dirty="0" smtClean="0">
                <a:solidFill>
                  <a:srgbClr val="FFC000"/>
                </a:solidFill>
              </a:rPr>
              <a:t> 2, 1</a:t>
            </a:r>
          </a:p>
          <a:p>
            <a:r>
              <a:rPr lang="en-US" sz="1050" dirty="0" smtClean="0">
                <a:solidFill>
                  <a:srgbClr val="00B0F0"/>
                </a:solidFill>
              </a:rPr>
              <a:t>   29: iload_2</a:t>
            </a:r>
          </a:p>
          <a:p>
            <a:r>
              <a:rPr lang="en-US" sz="1050" dirty="0" smtClean="0">
                <a:solidFill>
                  <a:srgbClr val="00B0F0"/>
                </a:solidFill>
              </a:rPr>
              <a:t>   30: </a:t>
            </a:r>
            <a:r>
              <a:rPr lang="en-US" sz="1050" dirty="0" err="1" smtClean="0">
                <a:solidFill>
                  <a:srgbClr val="00B0F0"/>
                </a:solidFill>
              </a:rPr>
              <a:t>bipush</a:t>
            </a:r>
            <a:r>
              <a:rPr lang="en-US" sz="1050" dirty="0" smtClean="0">
                <a:solidFill>
                  <a:srgbClr val="00B0F0"/>
                </a:solidFill>
              </a:rPr>
              <a:t> 12</a:t>
            </a:r>
          </a:p>
          <a:p>
            <a:r>
              <a:rPr lang="en-US" sz="1050" dirty="0" smtClean="0">
                <a:solidFill>
                  <a:srgbClr val="00B0F0"/>
                </a:solidFill>
              </a:rPr>
              <a:t>   32: </a:t>
            </a:r>
            <a:r>
              <a:rPr lang="en-US" sz="1050" dirty="0" err="1" smtClean="0">
                <a:solidFill>
                  <a:srgbClr val="00B0F0"/>
                </a:solidFill>
              </a:rPr>
              <a:t>if_icmplt</a:t>
            </a:r>
            <a:r>
              <a:rPr lang="en-US" sz="1050" dirty="0" smtClean="0">
                <a:solidFill>
                  <a:srgbClr val="00B0F0"/>
                </a:solidFill>
              </a:rPr>
              <a:t> 7</a:t>
            </a:r>
          </a:p>
          <a:p>
            <a:r>
              <a:rPr lang="en-US" sz="1050" dirty="0" smtClean="0"/>
              <a:t>   35: return</a:t>
            </a:r>
            <a:endParaRPr 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2362200"/>
            <a:ext cx="2133600" cy="10668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 = 0; </a:t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J=0; J&lt;2; J++) </a:t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 if(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Math.random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()&gt;0.3) </a:t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      C++; </a:t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  else </a:t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        C--; 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sz="3600" dirty="0" smtClean="0">
                <a:solidFill>
                  <a:srgbClr val="FF0000"/>
                </a:solidFill>
              </a:rPr>
              <a:t>Recompilation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Recompile the Java class </a:t>
            </a:r>
            <a:r>
              <a:rPr lang="en-US" sz="2400" dirty="0" err="1" smtClean="0"/>
              <a:t>bytecode</a:t>
            </a:r>
            <a:r>
              <a:rPr lang="en-US" sz="2400" dirty="0" smtClean="0"/>
              <a:t> into machine-code</a:t>
            </a:r>
          </a:p>
          <a:p>
            <a:r>
              <a:rPr lang="en-US" sz="2400" dirty="0" smtClean="0"/>
              <a:t>Replace and reload class definition at memory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sz="3600" dirty="0" smtClean="0">
                <a:solidFill>
                  <a:srgbClr val="FF0000"/>
                </a:solidFill>
              </a:rPr>
              <a:t>Code Execution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Running the profiled code</a:t>
            </a:r>
          </a:p>
          <a:p>
            <a:r>
              <a:rPr lang="en-US" sz="2400" dirty="0" smtClean="0"/>
              <a:t>Collecting flow &amp; memory access information and store it at the knowledge repository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     </a:t>
            </a:r>
            <a:r>
              <a:rPr lang="en-US" sz="3600" dirty="0" smtClean="0">
                <a:solidFill>
                  <a:srgbClr val="FF0000"/>
                </a:solidFill>
              </a:rPr>
              <a:t>Builder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Analyze knowledge repository information and know:</a:t>
            </a:r>
          </a:p>
          <a:p>
            <a:pPr lvl="1"/>
            <a:r>
              <a:rPr lang="en-US" sz="2000" dirty="0" smtClean="0"/>
              <a:t>Which  Blocks can be grouped together</a:t>
            </a:r>
          </a:p>
          <a:p>
            <a:pPr lvl="1"/>
            <a:r>
              <a:rPr lang="en-US" sz="2000" dirty="0" smtClean="0"/>
              <a:t>Which groups of blocks can be parallelized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     </a:t>
            </a:r>
            <a:r>
              <a:rPr lang="en-US" sz="3600" dirty="0" smtClean="0">
                <a:solidFill>
                  <a:srgbClr val="FF0000"/>
                </a:solidFill>
              </a:rPr>
              <a:t>Builder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47244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Program can be represented as a string (each character is a basic block).</a:t>
            </a:r>
          </a:p>
          <a:p>
            <a:endParaRPr lang="en-US" sz="2400" dirty="0" smtClean="0"/>
          </a:p>
          <a:p>
            <a:r>
              <a:rPr lang="en-US" sz="2400" dirty="0" smtClean="0"/>
              <a:t>Example:</a:t>
            </a: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1400" dirty="0" smtClean="0"/>
              <a:t>for (Integer </a:t>
            </a:r>
            <a:r>
              <a:rPr lang="en-US" sz="1400" dirty="0" err="1" smtClean="0"/>
              <a:t>i</a:t>
            </a:r>
            <a:r>
              <a:rPr lang="en-US" sz="1400" dirty="0" smtClean="0"/>
              <a:t> = 0; </a:t>
            </a:r>
            <a:r>
              <a:rPr lang="en-US" sz="1400" dirty="0" err="1" smtClean="0"/>
              <a:t>i</a:t>
            </a:r>
            <a:r>
              <a:rPr lang="en-US" sz="1400" dirty="0" smtClean="0"/>
              <a:t> &lt; </a:t>
            </a:r>
            <a:r>
              <a:rPr lang="en-US" sz="1400" dirty="0" err="1" smtClean="0"/>
              <a:t>DIMx</a:t>
            </a:r>
            <a:r>
              <a:rPr lang="en-US" sz="1400" dirty="0" smtClean="0"/>
              <a:t>; </a:t>
            </a:r>
            <a:r>
              <a:rPr lang="en-US" sz="1400" dirty="0" err="1" smtClean="0"/>
              <a:t>i</a:t>
            </a:r>
            <a:r>
              <a:rPr lang="en-US" sz="1400" dirty="0" smtClean="0"/>
              <a:t>++) {</a:t>
            </a:r>
          </a:p>
          <a:p>
            <a:pPr>
              <a:buNone/>
            </a:pPr>
            <a:r>
              <a:rPr lang="en-US" sz="1400" dirty="0" smtClean="0"/>
              <a:t>		   for (Integer j = 0; j &lt; </a:t>
            </a:r>
            <a:r>
              <a:rPr lang="en-US" sz="1400" dirty="0" err="1" smtClean="0"/>
              <a:t>DIMx</a:t>
            </a:r>
            <a:r>
              <a:rPr lang="en-US" sz="1400" dirty="0" smtClean="0"/>
              <a:t>; j++) {</a:t>
            </a:r>
          </a:p>
          <a:p>
            <a:pPr>
              <a:buNone/>
            </a:pPr>
            <a:r>
              <a:rPr lang="en-US" sz="1400" dirty="0" smtClean="0"/>
              <a:t>			for (Integer k = 0; k &lt; </a:t>
            </a:r>
            <a:r>
              <a:rPr lang="en-US" sz="1400" dirty="0" err="1" smtClean="0"/>
              <a:t>DIMy</a:t>
            </a:r>
            <a:r>
              <a:rPr lang="en-US" sz="1400" dirty="0" smtClean="0"/>
              <a:t>; k++) {</a:t>
            </a:r>
          </a:p>
          <a:p>
            <a:pPr>
              <a:buNone/>
            </a:pPr>
            <a:r>
              <a:rPr lang="en-US" sz="1400" dirty="0" smtClean="0"/>
              <a:t>				</a:t>
            </a:r>
            <a:r>
              <a:rPr lang="pl-PL" sz="1400" dirty="0" smtClean="0"/>
              <a:t>C[i][j] += A[i][k] * B[k][j];</a:t>
            </a:r>
          </a:p>
          <a:p>
            <a:pPr>
              <a:buNone/>
            </a:pPr>
            <a:r>
              <a:rPr lang="en-US" sz="1400" dirty="0" smtClean="0"/>
              <a:t>			}</a:t>
            </a:r>
          </a:p>
          <a:p>
            <a:pPr>
              <a:buNone/>
            </a:pPr>
            <a:r>
              <a:rPr lang="en-US" sz="1400" dirty="0" smtClean="0"/>
              <a:t>		   }</a:t>
            </a:r>
          </a:p>
          <a:p>
            <a:pPr>
              <a:buNone/>
            </a:pPr>
            <a:r>
              <a:rPr lang="en-US" sz="1400" dirty="0" smtClean="0"/>
              <a:t>	   }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200" i="1" dirty="0" smtClean="0"/>
              <a:t>        </a:t>
            </a:r>
            <a:r>
              <a:rPr lang="en-US" sz="2200" i="1" dirty="0" err="1" smtClean="0"/>
              <a:t>abjbhcfefghcfefghijbhcfefghcfefghijk</a:t>
            </a:r>
            <a:endParaRPr lang="en-US" sz="2200" i="1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i="1" dirty="0" smtClean="0"/>
              <a:t>                            </a:t>
            </a:r>
            <a:r>
              <a:rPr lang="en-US" sz="2200" i="1" dirty="0" err="1" smtClean="0"/>
              <a:t>ab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jb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hcfefg</a:t>
            </a:r>
            <a:r>
              <a:rPr lang="en-US" sz="2200" i="1" smtClean="0"/>
              <a:t>)</a:t>
            </a:r>
            <a:r>
              <a:rPr lang="en-US" sz="2200" i="1" baseline="30000" smtClean="0"/>
              <a:t>2</a:t>
            </a:r>
            <a:r>
              <a:rPr lang="en-US" sz="2200" i="1" smtClean="0"/>
              <a:t>hi)</a:t>
            </a:r>
            <a:r>
              <a:rPr lang="en-US" sz="2200" i="1" baseline="30000" smtClean="0"/>
              <a:t>2</a:t>
            </a:r>
            <a:r>
              <a:rPr lang="en-US" sz="2200" i="1" smtClean="0"/>
              <a:t>jk</a:t>
            </a:r>
            <a:endParaRPr lang="en-US" sz="1600" i="1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     </a:t>
            </a:r>
            <a:r>
              <a:rPr lang="en-US" sz="3600" dirty="0" smtClean="0">
                <a:solidFill>
                  <a:srgbClr val="FF0000"/>
                </a:solidFill>
              </a:rPr>
              <a:t>Builder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ab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jb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000" i="1" dirty="0" err="1" smtClean="0">
                <a:solidFill>
                  <a:schemeClr val="bg1">
                    <a:lumMod val="50000"/>
                  </a:schemeClr>
                </a:solidFill>
              </a:rPr>
              <a:t>hcfefg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2000" i="1" baseline="30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hi)</a:t>
            </a:r>
            <a:r>
              <a:rPr lang="en-US" sz="2000" i="1" baseline="30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k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Externalize common blocks </a:t>
            </a:r>
          </a:p>
          <a:p>
            <a:pPr>
              <a:buNone/>
            </a:pPr>
            <a:r>
              <a:rPr lang="en-US" sz="2000" dirty="0" smtClean="0"/>
              <a:t>	patterns as methods</a:t>
            </a:r>
          </a:p>
          <a:p>
            <a:r>
              <a:rPr lang="en-US" sz="2000" dirty="0" smtClean="0"/>
              <a:t>Generated methods may be</a:t>
            </a:r>
          </a:p>
          <a:p>
            <a:pPr>
              <a:buNone/>
            </a:pPr>
            <a:r>
              <a:rPr lang="en-US" sz="2000" dirty="0" smtClean="0"/>
              <a:t>	nested</a:t>
            </a:r>
          </a:p>
          <a:p>
            <a:r>
              <a:rPr lang="en-US" sz="2000" dirty="0" smtClean="0"/>
              <a:t>Reconstruct the program as</a:t>
            </a:r>
          </a:p>
          <a:p>
            <a:pPr>
              <a:buNone/>
            </a:pPr>
            <a:r>
              <a:rPr lang="en-US" sz="2000" dirty="0" smtClean="0"/>
              <a:t>	producer-consumer pattern</a:t>
            </a:r>
          </a:p>
          <a:p>
            <a:pPr lvl="1"/>
            <a:r>
              <a:rPr lang="en-US" sz="1800" dirty="0" smtClean="0"/>
              <a:t>Collector</a:t>
            </a:r>
          </a:p>
          <a:p>
            <a:pPr lvl="2"/>
            <a:r>
              <a:rPr lang="en-US" sz="1400" dirty="0" smtClean="0"/>
              <a:t>Provides </a:t>
            </a:r>
            <a:r>
              <a:rPr lang="en-US" sz="1400" b="1" dirty="0" smtClean="0"/>
              <a:t>Executor </a:t>
            </a:r>
            <a:r>
              <a:rPr lang="en-US" sz="1400" dirty="0" smtClean="0"/>
              <a:t>with suitable blocks as </a:t>
            </a:r>
            <a:r>
              <a:rPr lang="en-US" sz="1400" b="1" dirty="0" smtClean="0"/>
              <a:t>Tasks </a:t>
            </a:r>
            <a:r>
              <a:rPr lang="en-US" sz="1400" dirty="0" smtClean="0"/>
              <a:t>to execute according to flow up-to time</a:t>
            </a:r>
          </a:p>
          <a:p>
            <a:pPr lvl="1"/>
            <a:r>
              <a:rPr lang="en-US" sz="1800" dirty="0" smtClean="0"/>
              <a:t>Executor</a:t>
            </a:r>
          </a:p>
          <a:p>
            <a:pPr lvl="2"/>
            <a:r>
              <a:rPr lang="en-US" sz="1400" dirty="0" smtClean="0"/>
              <a:t>Allocates core threads</a:t>
            </a:r>
          </a:p>
          <a:p>
            <a:pPr lvl="2"/>
            <a:r>
              <a:rPr lang="en-US" sz="1400" dirty="0" smtClean="0"/>
              <a:t>Assign tasks to threads</a:t>
            </a:r>
          </a:p>
          <a:p>
            <a:pPr lvl="2"/>
            <a:r>
              <a:rPr lang="en-US" sz="1400" dirty="0" smtClean="0"/>
              <a:t>Requests </a:t>
            </a:r>
            <a:r>
              <a:rPr lang="en-US" sz="1400" b="1" dirty="0" smtClean="0"/>
              <a:t>Collector </a:t>
            </a:r>
            <a:r>
              <a:rPr lang="en-US" sz="1400" dirty="0" smtClean="0"/>
              <a:t>for more blocks based on program flow, after all threads complete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81200"/>
            <a:ext cx="47625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81200"/>
            <a:ext cx="47625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	     </a:t>
            </a:r>
            <a:r>
              <a:rPr lang="en-US" sz="3600" dirty="0" smtClean="0">
                <a:solidFill>
                  <a:srgbClr val="FF0000"/>
                </a:solidFill>
              </a:rPr>
              <a:t>Builder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Problems</a:t>
            </a:r>
          </a:p>
          <a:p>
            <a:pPr lvl="1"/>
            <a:r>
              <a:rPr lang="en-US" sz="1600" dirty="0" smtClean="0"/>
              <a:t>Threads may conflict when </a:t>
            </a:r>
          </a:p>
          <a:p>
            <a:pPr lvl="1">
              <a:buNone/>
            </a:pPr>
            <a:r>
              <a:rPr lang="en-US" sz="1600" dirty="0" smtClean="0"/>
              <a:t>	access the same variables</a:t>
            </a:r>
          </a:p>
          <a:p>
            <a:pPr lvl="1"/>
            <a:r>
              <a:rPr lang="en-US" sz="1600" dirty="0" smtClean="0"/>
              <a:t>Threads may finish out of </a:t>
            </a:r>
          </a:p>
          <a:p>
            <a:pPr lvl="1">
              <a:buNone/>
            </a:pPr>
            <a:r>
              <a:rPr lang="en-US" sz="1600" dirty="0" smtClean="0"/>
              <a:t>	normal order</a:t>
            </a:r>
          </a:p>
          <a:p>
            <a:pPr lvl="1"/>
            <a:r>
              <a:rPr lang="en-US" sz="1600" dirty="0" smtClean="0"/>
              <a:t>Collector may generate invalid </a:t>
            </a:r>
          </a:p>
          <a:p>
            <a:pPr lvl="1">
              <a:buNone/>
            </a:pPr>
            <a:r>
              <a:rPr lang="en-US" sz="1600" dirty="0" smtClean="0"/>
              <a:t>	tasks </a:t>
            </a:r>
          </a:p>
          <a:p>
            <a:endParaRPr lang="en-US" sz="2000" dirty="0" smtClean="0"/>
          </a:p>
          <a:p>
            <a:r>
              <a:rPr lang="en-US" sz="2000" dirty="0" smtClean="0"/>
              <a:t>Lets represents each Thread as </a:t>
            </a:r>
          </a:p>
          <a:p>
            <a:pPr>
              <a:buNone/>
            </a:pPr>
            <a:r>
              <a:rPr lang="en-US" sz="2000" dirty="0" smtClean="0"/>
              <a:t>	Transaction</a:t>
            </a:r>
          </a:p>
          <a:p>
            <a:r>
              <a:rPr lang="en-US" sz="2000" dirty="0" smtClean="0"/>
              <a:t>When two transactions conflicts abort one that has newer blocks relative to normal execution</a:t>
            </a:r>
          </a:p>
          <a:p>
            <a:r>
              <a:rPr lang="en-US" sz="2000" dirty="0" smtClean="0"/>
              <a:t>Transaction will not commit unless its preceding one in timeline is finished</a:t>
            </a:r>
          </a:p>
          <a:p>
            <a:r>
              <a:rPr lang="en-US" sz="2000" dirty="0" smtClean="0"/>
              <a:t>Transaction timeout if not reachable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81200"/>
            <a:ext cx="47625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3600" dirty="0" smtClean="0">
                <a:solidFill>
                  <a:srgbClr val="FF0000"/>
                </a:solidFill>
              </a:rPr>
              <a:t>Code Execution – revisit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4958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Collects which transactions conflicts and commit rate</a:t>
            </a:r>
          </a:p>
          <a:p>
            <a:r>
              <a:rPr lang="en-US" sz="2400" dirty="0" smtClean="0"/>
              <a:t>We can refine the constructed program</a:t>
            </a:r>
          </a:p>
          <a:p>
            <a:r>
              <a:rPr lang="en-US" sz="2400" dirty="0" smtClean="0"/>
              <a:t>Builder re-organize generated blocks and recompile the code again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6004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Complete the implementation of </a:t>
            </a:r>
            <a:r>
              <a:rPr lang="en-US" sz="2800" dirty="0" err="1" smtClean="0"/>
              <a:t>HydraVM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Profiling by monitoring memory instead of generating new instructions</a:t>
            </a:r>
          </a:p>
          <a:p>
            <a:endParaRPr lang="en-US" sz="2800" dirty="0" smtClean="0"/>
          </a:p>
          <a:p>
            <a:r>
              <a:rPr lang="en-US" sz="2800" dirty="0" smtClean="0"/>
              <a:t>Automatically uses of Java NIO to handle I/O operations and generate callbacks to process it</a:t>
            </a:r>
          </a:p>
          <a:p>
            <a:endParaRPr lang="en-US" sz="2800" dirty="0" smtClean="0"/>
          </a:p>
          <a:p>
            <a:r>
              <a:rPr lang="en-US" sz="2800" dirty="0" smtClean="0"/>
              <a:t>Using thread scheduling techniques instead of TM</a:t>
            </a:r>
          </a:p>
          <a:p>
            <a:endParaRPr lang="en-US" sz="2800" dirty="0" smtClean="0"/>
          </a:p>
          <a:p>
            <a:r>
              <a:rPr lang="en-US" sz="2800" dirty="0" smtClean="0"/>
              <a:t>Formal verification of reconstructed programs matches desired semantics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4578" name="Picture 2" descr="http://s3.amazonaws.com/bzzagent-bzzscapes-prod/monster-manual-2-preview--heroslayer-hydra-lr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584371" cy="4343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33800" y="5943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www.hydravm.org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96200" y="6427113"/>
            <a:ext cx="243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hlinkClick r:id="rId4"/>
              </a:rPr>
              <a:t>msaad@vt.edu</a:t>
            </a:r>
            <a:endParaRPr lang="en-US" sz="1400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4724400" cy="4625609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Why </a:t>
            </a:r>
            <a:r>
              <a:rPr lang="en-US" sz="2800" dirty="0" err="1" smtClean="0"/>
              <a:t>Multicores</a:t>
            </a:r>
            <a:r>
              <a:rPr lang="en-US" sz="28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Difficult to make single-core clock frequencies even higher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Deeply pipelined circuits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heat problems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speed of light problems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difficult design and verification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large design teams necessary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server farms need expensive air-conditioning</a:t>
            </a:r>
          </a:p>
          <a:p>
            <a:endParaRPr lang="en-US" sz="2400" dirty="0"/>
          </a:p>
        </p:txBody>
      </p:sp>
      <p:pic>
        <p:nvPicPr>
          <p:cNvPr id="3076" name="Picture 4" descr="http://www.xbitlabs.com/images/cpu/p4-3200/fre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2209800"/>
            <a:ext cx="430530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038600" cy="175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 fast CPUs any more,  just more cores!</a:t>
            </a:r>
          </a:p>
          <a:p>
            <a:r>
              <a:rPr lang="en-US" sz="2400" dirty="0" smtClean="0"/>
              <a:t>Trend is using multi-core &amp; hyper-threading</a:t>
            </a:r>
          </a:p>
        </p:txBody>
      </p:sp>
      <p:pic>
        <p:nvPicPr>
          <p:cNvPr id="4" name="Picture 2" descr="Cpu_med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4333875" cy="2752725"/>
          </a:xfrm>
          <a:prstGeom prst="rect">
            <a:avLst/>
          </a:prstGeom>
          <a:noFill/>
        </p:spPr>
      </p:pic>
      <p:pic>
        <p:nvPicPr>
          <p:cNvPr id="26626" name="Picture 2" descr="what is hyper threa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4263117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At 2005, </a:t>
            </a:r>
            <a:r>
              <a:rPr lang="en-US" sz="2400" b="1" dirty="0" smtClean="0"/>
              <a:t>Sun Niagara</a:t>
            </a:r>
            <a:r>
              <a:rPr lang="en-US" sz="2400" dirty="0" smtClean="0"/>
              <a:t> (8 cores with HT run 32 HWT)</a:t>
            </a:r>
          </a:p>
          <a:p>
            <a:r>
              <a:rPr lang="en-US" sz="2400" dirty="0" smtClean="0"/>
              <a:t>At 2010, </a:t>
            </a:r>
            <a:r>
              <a:rPr lang="en-US" sz="2400" b="1" dirty="0" err="1" smtClean="0"/>
              <a:t>Supermicro</a:t>
            </a:r>
            <a:r>
              <a:rPr lang="en-US" sz="2400" dirty="0" smtClean="0"/>
              <a:t> (48-core AMD </a:t>
            </a:r>
            <a:r>
              <a:rPr lang="en-US" sz="2400" dirty="0" err="1" smtClean="0"/>
              <a:t>Opteron</a:t>
            </a:r>
            <a:r>
              <a:rPr lang="en-US" sz="2400" dirty="0" smtClean="0"/>
              <a:t>).	</a:t>
            </a:r>
          </a:p>
          <a:p>
            <a:r>
              <a:rPr lang="en-US" sz="2400" dirty="0" smtClean="0"/>
              <a:t>Now, Sun  make boxes with between 128-512 hardware threads (16 HWT/core, 8 cores/CPU) !!</a:t>
            </a:r>
          </a:p>
          <a:p>
            <a:pPr lvl="1"/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038600"/>
            <a:ext cx="708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What About Software!!!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Are we ready for this HW ?!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applications are designed to use few threads</a:t>
            </a:r>
          </a:p>
          <a:p>
            <a:r>
              <a:rPr lang="en-US" sz="2800" dirty="0" smtClean="0"/>
              <a:t>Legacy systems were designed to run at a single processor </a:t>
            </a:r>
          </a:p>
          <a:p>
            <a:r>
              <a:rPr lang="en-US" sz="2800" dirty="0" smtClean="0"/>
              <a:t>Multi-threading programming is headache for developers (race situations, concurrent access, …)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err="1" smtClean="0"/>
              <a:t>HydraVM</a:t>
            </a:r>
            <a:r>
              <a:rPr lang="en-US" sz="2800" b="1" dirty="0" smtClean="0"/>
              <a:t>: </a:t>
            </a:r>
            <a:r>
              <a:rPr lang="en-US" sz="2400" dirty="0" smtClean="0"/>
              <a:t>Java Virtual Machine Prototype based on </a:t>
            </a:r>
            <a:r>
              <a:rPr lang="en-US" sz="2400" dirty="0" err="1" smtClean="0"/>
              <a:t>Jikes</a:t>
            </a:r>
            <a:r>
              <a:rPr lang="en-US" sz="2400" dirty="0" smtClean="0"/>
              <a:t> RVM and targets utilizing large number of cores through detecting automatically possible parallel portions of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Transactional Memory</a:t>
            </a:r>
          </a:p>
          <a:p>
            <a:endParaRPr lang="en-US" dirty="0" smtClean="0"/>
          </a:p>
          <a:p>
            <a:r>
              <a:rPr lang="en-US" dirty="0" err="1" smtClean="0"/>
              <a:t>Jikes</a:t>
            </a:r>
            <a:r>
              <a:rPr lang="en-US" dirty="0" smtClean="0"/>
              <a:t> RVM (Adaptive Online Architecture)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968009"/>
          </a:xfrm>
        </p:spPr>
        <p:txBody>
          <a:bodyPr>
            <a:normAutofit lnSpcReduction="1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Atomicity: </a:t>
            </a:r>
            <a:r>
              <a:rPr lang="en-US" i="1" dirty="0" smtClean="0"/>
              <a:t>An operation (or set of operations) appears to the rest of the system to occur instantaneously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396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Example (Money Transfer):</a:t>
            </a:r>
          </a:p>
          <a:p>
            <a:r>
              <a:rPr lang="en-US" sz="1600" dirty="0" smtClean="0"/>
              <a:t>	……</a:t>
            </a:r>
          </a:p>
          <a:p>
            <a:r>
              <a:rPr lang="en-US" sz="1600" dirty="0" smtClean="0"/>
              <a:t>	</a:t>
            </a:r>
            <a:r>
              <a:rPr lang="en-US" sz="1600" b="1" dirty="0" smtClean="0"/>
              <a:t>synchronized {</a:t>
            </a:r>
          </a:p>
          <a:p>
            <a:r>
              <a:rPr lang="en-US" sz="1600" b="1" dirty="0" smtClean="0"/>
              <a:t>   	     from = from - amount </a:t>
            </a:r>
          </a:p>
          <a:p>
            <a:r>
              <a:rPr lang="en-US" sz="1600" b="1" dirty="0" smtClean="0"/>
              <a:t> 	    to = to + amount </a:t>
            </a:r>
          </a:p>
          <a:p>
            <a:r>
              <a:rPr lang="en-US" sz="1600" b="1" dirty="0" smtClean="0"/>
              <a:t> 	}</a:t>
            </a:r>
          </a:p>
          <a:p>
            <a:r>
              <a:rPr lang="en-US" sz="1600" dirty="0" smtClean="0"/>
              <a:t>	……</a:t>
            </a:r>
          </a:p>
          <a:p>
            <a:r>
              <a:rPr lang="en-US" sz="1600" dirty="0" smtClean="0"/>
              <a:t>	……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2514600"/>
            <a:ext cx="342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Example (Money Transfer):</a:t>
            </a:r>
          </a:p>
          <a:p>
            <a:r>
              <a:rPr lang="en-US" sz="1600" dirty="0" smtClean="0"/>
              <a:t>	……</a:t>
            </a:r>
          </a:p>
          <a:p>
            <a:r>
              <a:rPr lang="en-US" sz="1600" dirty="0" smtClean="0"/>
              <a:t>	……</a:t>
            </a:r>
          </a:p>
          <a:p>
            <a:r>
              <a:rPr lang="en-US" sz="1600" b="1" dirty="0" smtClean="0"/>
              <a:t>	account1.lock()</a:t>
            </a:r>
          </a:p>
          <a:p>
            <a:r>
              <a:rPr lang="en-US" sz="1600" b="1" dirty="0" smtClean="0"/>
              <a:t>	account2.lock()</a:t>
            </a:r>
            <a:endParaRPr lang="en-US" sz="1600" dirty="0" smtClean="0"/>
          </a:p>
          <a:p>
            <a:r>
              <a:rPr lang="en-US" sz="1600" dirty="0" smtClean="0"/>
              <a:t>	from = from - amount </a:t>
            </a:r>
          </a:p>
          <a:p>
            <a:r>
              <a:rPr lang="en-US" sz="1600" dirty="0" smtClean="0"/>
              <a:t>	to = to + amount </a:t>
            </a:r>
          </a:p>
          <a:p>
            <a:r>
              <a:rPr lang="en-US" sz="1600" b="1" dirty="0" smtClean="0"/>
              <a:t>	account1.unlock()</a:t>
            </a:r>
          </a:p>
          <a:p>
            <a:r>
              <a:rPr lang="en-US" sz="1600" b="1" dirty="0" smtClean="0"/>
              <a:t>	account2.unlock()</a:t>
            </a:r>
          </a:p>
          <a:p>
            <a:r>
              <a:rPr lang="en-US" sz="1600" dirty="0" smtClean="0"/>
              <a:t>	……</a:t>
            </a:r>
          </a:p>
          <a:p>
            <a:r>
              <a:rPr lang="en-US" sz="1600" dirty="0" smtClean="0"/>
              <a:t>	……</a:t>
            </a:r>
            <a:endParaRPr lang="en-US" sz="1600" dirty="0"/>
          </a:p>
        </p:txBody>
      </p:sp>
      <p:pic>
        <p:nvPicPr>
          <p:cNvPr id="7" name="Picture 2" descr="C:\Users\Mohamed\AppData\Local\Microsoft\Windows\Temporary Internet Files\Content.IE5\3BUQ4Q39\MC9003533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935058" y="5345668"/>
            <a:ext cx="455301" cy="457200"/>
          </a:xfrm>
          <a:prstGeom prst="rect">
            <a:avLst/>
          </a:prstGeom>
          <a:noFill/>
        </p:spPr>
      </p:pic>
      <p:pic>
        <p:nvPicPr>
          <p:cNvPr id="8" name="Picture 3" descr="C:\Users\Mohamed\AppData\Local\Microsoft\Windows\Temporary Internet Files\Content.IE5\CL1YAFHE\MC900242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0858" y="5029200"/>
            <a:ext cx="700836" cy="517855"/>
          </a:xfrm>
          <a:prstGeom prst="rect">
            <a:avLst/>
          </a:prstGeom>
          <a:noFill/>
        </p:spPr>
      </p:pic>
      <p:pic>
        <p:nvPicPr>
          <p:cNvPr id="9" name="Picture 2" descr="C:\Users\Mohamed\AppData\Local\Microsoft\Windows\Temporary Internet Files\Content.IE5\3BUQ4Q39\MC9003533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935058" y="5955268"/>
            <a:ext cx="455301" cy="457200"/>
          </a:xfrm>
          <a:prstGeom prst="rect">
            <a:avLst/>
          </a:prstGeom>
          <a:noFill/>
        </p:spPr>
      </p:pic>
      <p:pic>
        <p:nvPicPr>
          <p:cNvPr id="10" name="Picture 3" descr="C:\Users\Mohamed\AppData\Local\Microsoft\Windows\Temporary Internet Files\Content.IE5\CL1YAFHE\MC900242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6096000"/>
            <a:ext cx="700836" cy="51785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895600" y="5410200"/>
            <a:ext cx="1046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5943600"/>
            <a:ext cx="106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account2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62484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30458" y="49530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300142" y="3124200"/>
            <a:ext cx="500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≈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Locks   </a:t>
            </a:r>
            <a:r>
              <a:rPr lang="en-US" sz="1800" i="1" dirty="0" smtClean="0"/>
              <a:t>“Classical Approach”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</a:p>
          <a:p>
            <a:pPr lvl="1">
              <a:buFont typeface="Wingdings 2" pitchFamily="18" charset="2"/>
              <a:buChar char="O"/>
            </a:pPr>
            <a:r>
              <a:rPr lang="en-US" sz="2400" b="1" dirty="0" smtClean="0"/>
              <a:t> Deadlock</a:t>
            </a:r>
          </a:p>
          <a:p>
            <a:pPr lvl="1">
              <a:buFont typeface="Wingdings 2" pitchFamily="18" charset="2"/>
              <a:buChar char="O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Livelock</a:t>
            </a:r>
            <a:endParaRPr lang="en-US" sz="2400" b="1" dirty="0" smtClean="0"/>
          </a:p>
          <a:p>
            <a:pPr lvl="1">
              <a:buFont typeface="Wingdings 2" pitchFamily="18" charset="2"/>
              <a:buChar char="O"/>
            </a:pPr>
            <a:r>
              <a:rPr lang="en-US" sz="2400" b="1" dirty="0" smtClean="0"/>
              <a:t> Starvation</a:t>
            </a:r>
          </a:p>
          <a:p>
            <a:pPr lvl="1">
              <a:buFont typeface="Wingdings 2" pitchFamily="18" charset="2"/>
              <a:buChar char="O"/>
            </a:pPr>
            <a:r>
              <a:rPr lang="en-US" sz="2400" b="1" dirty="0" smtClean="0"/>
              <a:t> Priority Inversion</a:t>
            </a:r>
          </a:p>
          <a:p>
            <a:pPr lvl="1">
              <a:buFont typeface="Wingdings 2" pitchFamily="18" charset="2"/>
              <a:buChar char="O"/>
            </a:pPr>
            <a:r>
              <a:rPr lang="en-US" sz="2400" b="1" dirty="0" smtClean="0"/>
              <a:t> Non-</a:t>
            </a:r>
            <a:r>
              <a:rPr lang="en-US" sz="2400" b="1" dirty="0" err="1" smtClean="0"/>
              <a:t>composable</a:t>
            </a:r>
            <a:endParaRPr lang="en-US" sz="2400" b="1" dirty="0" smtClean="0"/>
          </a:p>
          <a:p>
            <a:pPr lvl="1">
              <a:buFont typeface="Wingdings 2" pitchFamily="18" charset="2"/>
              <a:buChar char="O"/>
            </a:pPr>
            <a:r>
              <a:rPr lang="en-US" sz="2400" b="1" dirty="0" smtClean="0"/>
              <a:t>Cost of managing the lock</a:t>
            </a:r>
          </a:p>
          <a:p>
            <a:pPr lvl="1">
              <a:buFont typeface="Wingdings 2" pitchFamily="18" charset="2"/>
              <a:buChar char="O"/>
            </a:pPr>
            <a:r>
              <a:rPr lang="en-US" sz="2400" b="1" dirty="0" smtClean="0"/>
              <a:t> Non-scalable on multiprocessors</a:t>
            </a:r>
          </a:p>
          <a:p>
            <a:endParaRPr lang="en-US" dirty="0"/>
          </a:p>
        </p:txBody>
      </p:sp>
      <p:pic>
        <p:nvPicPr>
          <p:cNvPr id="4" name="Picture 2" descr="C:\Users\Mohamed\AppData\Local\Microsoft\Windows\Temporary Internet Files\Content.IE5\3BUQ4Q39\MC9003533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943600" y="2895600"/>
            <a:ext cx="455301" cy="457200"/>
          </a:xfrm>
          <a:prstGeom prst="rect">
            <a:avLst/>
          </a:prstGeom>
          <a:noFill/>
        </p:spPr>
      </p:pic>
      <p:pic>
        <p:nvPicPr>
          <p:cNvPr id="5" name="Picture 3" descr="C:\Users\Mohamed\AppData\Local\Microsoft\Windows\Temporary Internet Files\Content.IE5\CL1YAFHE\MC900242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09800"/>
            <a:ext cx="700836" cy="517855"/>
          </a:xfrm>
          <a:prstGeom prst="rect">
            <a:avLst/>
          </a:prstGeom>
          <a:noFill/>
        </p:spPr>
      </p:pic>
      <p:pic>
        <p:nvPicPr>
          <p:cNvPr id="6" name="Picture 2" descr="C:\Users\Mohamed\AppData\Local\Microsoft\Windows\Temporary Internet Files\Content.IE5\3BUQ4Q39\MC90035336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620000" y="2895600"/>
            <a:ext cx="455301" cy="457200"/>
          </a:xfrm>
          <a:prstGeom prst="rect">
            <a:avLst/>
          </a:prstGeom>
          <a:noFill/>
        </p:spPr>
      </p:pic>
      <p:pic>
        <p:nvPicPr>
          <p:cNvPr id="7" name="Picture 3" descr="C:\Users\Mohamed\AppData\Local\Microsoft\Windows\Temporary Internet Files\Content.IE5\CL1YAFHE\MC900242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581400"/>
            <a:ext cx="700836" cy="51785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38800" y="2971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29718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37338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13360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5193</TotalTime>
  <Words>1097</Words>
  <Application>Microsoft Office PowerPoint</Application>
  <PresentationFormat>On-screen Show (4:3)</PresentationFormat>
  <Paragraphs>330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Module</vt:lpstr>
      <vt:lpstr>Hydra VM: Extracting Parallelization From Legacy Code Using STM </vt:lpstr>
      <vt:lpstr>Outline</vt:lpstr>
      <vt:lpstr>Motivation</vt:lpstr>
      <vt:lpstr>Motivation</vt:lpstr>
      <vt:lpstr>Motivation</vt:lpstr>
      <vt:lpstr>Objective</vt:lpstr>
      <vt:lpstr>Background</vt:lpstr>
      <vt:lpstr>Atomicity</vt:lpstr>
      <vt:lpstr>Mutual Locks   “Classical Approach”</vt:lpstr>
      <vt:lpstr>Transactional Memory</vt:lpstr>
      <vt:lpstr>Transactional Memory</vt:lpstr>
      <vt:lpstr>Transactional Memory</vt:lpstr>
      <vt:lpstr>Transactional Memory</vt:lpstr>
      <vt:lpstr>Jikes RVM</vt:lpstr>
      <vt:lpstr>Program Reconstruction “The Main Idea”</vt:lpstr>
      <vt:lpstr>Example</vt:lpstr>
      <vt:lpstr>Example</vt:lpstr>
      <vt:lpstr>Architecture</vt:lpstr>
      <vt:lpstr>Architecture         Profiler</vt:lpstr>
      <vt:lpstr>Architecture         Profiler</vt:lpstr>
      <vt:lpstr>Architecture    Recompilation</vt:lpstr>
      <vt:lpstr>Architecture    Code Execution</vt:lpstr>
      <vt:lpstr>Architecture         Builder</vt:lpstr>
      <vt:lpstr>Architecture         Builder</vt:lpstr>
      <vt:lpstr>Architecture         Builder</vt:lpstr>
      <vt:lpstr>Architecture         Builder</vt:lpstr>
      <vt:lpstr>Architecture   Code Execution – revisit </vt:lpstr>
      <vt:lpstr>Ongoing &amp; Future Work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 VM: Extracting Parallelization from legacy code using STM </dc:title>
  <dc:creator>Osha</dc:creator>
  <cp:lastModifiedBy>Mohamed</cp:lastModifiedBy>
  <cp:revision>161</cp:revision>
  <dcterms:created xsi:type="dcterms:W3CDTF">2011-07-05T05:13:30Z</dcterms:created>
  <dcterms:modified xsi:type="dcterms:W3CDTF">2012-01-22T00:41:02Z</dcterms:modified>
</cp:coreProperties>
</file>